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62"/>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440" y="-11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F616CF-0FCF-43F6-BF21-F67F7C68CB8B}" type="datetimeFigureOut">
              <a:rPr lang="en-US" smtClean="0"/>
              <a:pPr/>
              <a:t>2/4/2012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703EA0D-8051-4C5D-A6C1-95F6096717EB}"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8680526C-0760-4E08-91CA-7D7ECE664969}" type="slidenum">
              <a:rPr lang="en-US" smtClean="0"/>
              <a:pPr/>
              <a:t>27</a:t>
            </a:fld>
            <a:endParaRPr lang="en-US" smtClean="0"/>
          </a:p>
        </p:txBody>
      </p:sp>
      <p:sp>
        <p:nvSpPr>
          <p:cNvPr id="716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16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Teachers really need to be involved in this process or nothing will change.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215C9764-B4A8-4D28-92D6-AF6CDFC55E21}" type="slidenum">
              <a:rPr lang="en-US" smtClean="0"/>
              <a:pPr/>
              <a:t>29</a:t>
            </a:fld>
            <a:endParaRPr lang="en-US" smtClean="0"/>
          </a:p>
        </p:txBody>
      </p:sp>
      <p:sp>
        <p:nvSpPr>
          <p:cNvPr id="727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27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The kids already understand these concepts as they apply to family, sports, friendship, education, etc.  They have numerous examples already. Our job is simply to help them learn about other examples of the same concept.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A5563481-7E9A-47D8-B049-2E34E5943E3A}" type="datetimeFigureOut">
              <a:rPr lang="en-US" smtClean="0"/>
              <a:pPr/>
              <a:t>2/4/2012</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B6BAA371-F4A6-4413-9B7F-E0D2447F5CDE}" type="slidenum">
              <a:rPr lang="en-US" smtClean="0"/>
              <a:pPr/>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5563481-7E9A-47D8-B049-2E34E5943E3A}" type="datetimeFigureOut">
              <a:rPr lang="en-US" smtClean="0"/>
              <a:pPr/>
              <a:t>2/4/2012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BAA371-F4A6-4413-9B7F-E0D2447F5CD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5563481-7E9A-47D8-B049-2E34E5943E3A}" type="datetimeFigureOut">
              <a:rPr lang="en-US" smtClean="0"/>
              <a:pPr/>
              <a:t>2/4/2012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BAA371-F4A6-4413-9B7F-E0D2447F5CDE}"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213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19"/>
          <p:cNvSpPr>
            <a:spLocks noGrp="1" noChangeArrowheads="1"/>
          </p:cNvSpPr>
          <p:nvPr>
            <p:ph type="dt" sz="half" idx="10"/>
          </p:nvPr>
        </p:nvSpPr>
        <p:spPr/>
        <p:txBody>
          <a:bodyPr/>
          <a:lstStyle>
            <a:lvl1pPr>
              <a:defRPr/>
            </a:lvl1pPr>
          </a:lstStyle>
          <a:p>
            <a:pPr>
              <a:defRPr/>
            </a:pPr>
            <a:endParaRPr lang="en-US"/>
          </a:p>
        </p:txBody>
      </p:sp>
      <p:sp>
        <p:nvSpPr>
          <p:cNvPr id="4" name="Rectangle 20"/>
          <p:cNvSpPr>
            <a:spLocks noGrp="1" noChangeArrowheads="1"/>
          </p:cNvSpPr>
          <p:nvPr>
            <p:ph type="ftr" sz="quarter" idx="11"/>
          </p:nvPr>
        </p:nvSpPr>
        <p:spPr/>
        <p:txBody>
          <a:bodyPr/>
          <a:lstStyle>
            <a:lvl1pPr>
              <a:defRPr/>
            </a:lvl1pPr>
          </a:lstStyle>
          <a:p>
            <a:pPr>
              <a:defRPr/>
            </a:pPr>
            <a:endParaRPr lang="en-US"/>
          </a:p>
        </p:txBody>
      </p:sp>
      <p:sp>
        <p:nvSpPr>
          <p:cNvPr id="5" name="Rectangle 21"/>
          <p:cNvSpPr>
            <a:spLocks noGrp="1" noChangeArrowheads="1"/>
          </p:cNvSpPr>
          <p:nvPr>
            <p:ph type="sldNum" sz="quarter" idx="12"/>
          </p:nvPr>
        </p:nvSpPr>
        <p:spPr/>
        <p:txBody>
          <a:bodyPr/>
          <a:lstStyle>
            <a:lvl1pPr>
              <a:defRPr/>
            </a:lvl1pPr>
          </a:lstStyle>
          <a:p>
            <a:pPr>
              <a:defRPr/>
            </a:pPr>
            <a:fld id="{30DBF1BF-C81C-4FCC-AC11-31D5BC0CEC70}"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5563481-7E9A-47D8-B049-2E34E5943E3A}" type="datetimeFigureOut">
              <a:rPr lang="en-US" smtClean="0"/>
              <a:pPr/>
              <a:t>2/4/2012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BAA371-F4A6-4413-9B7F-E0D2447F5CD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A5563481-7E9A-47D8-B049-2E34E5943E3A}" type="datetimeFigureOut">
              <a:rPr lang="en-US" smtClean="0"/>
              <a:pPr/>
              <a:t>2/4/2012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BAA371-F4A6-4413-9B7F-E0D2447F5CDE}" type="slidenum">
              <a:rPr lang="en-US" smtClean="0"/>
              <a:pPr/>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5563481-7E9A-47D8-B049-2E34E5943E3A}" type="datetimeFigureOut">
              <a:rPr lang="en-US" smtClean="0"/>
              <a:pPr/>
              <a:t>2/4/2012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BAA371-F4A6-4413-9B7F-E0D2447F5CD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5563481-7E9A-47D8-B049-2E34E5943E3A}" type="datetimeFigureOut">
              <a:rPr lang="en-US" smtClean="0"/>
              <a:pPr/>
              <a:t>2/4/2012</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BAA371-F4A6-4413-9B7F-E0D2447F5CD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A5563481-7E9A-47D8-B049-2E34E5943E3A}" type="datetimeFigureOut">
              <a:rPr lang="en-US" smtClean="0"/>
              <a:pPr/>
              <a:t>2/4/2012</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BAA371-F4A6-4413-9B7F-E0D2447F5CD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A5563481-7E9A-47D8-B049-2E34E5943E3A}" type="datetimeFigureOut">
              <a:rPr lang="en-US" smtClean="0"/>
              <a:pPr/>
              <a:t>2/4/2012</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BAA371-F4A6-4413-9B7F-E0D2447F5CDE}" type="slidenum">
              <a:rPr lang="en-US" smtClean="0"/>
              <a:pPr/>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5563481-7E9A-47D8-B049-2E34E5943E3A}" type="datetimeFigureOut">
              <a:rPr lang="en-US" smtClean="0"/>
              <a:pPr/>
              <a:t>2/4/2012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BAA371-F4A6-4413-9B7F-E0D2447F5CD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A5563481-7E9A-47D8-B049-2E34E5943E3A}" type="datetimeFigureOut">
              <a:rPr lang="en-US" smtClean="0"/>
              <a:pPr/>
              <a:t>2/4/2012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BAA371-F4A6-4413-9B7F-E0D2447F5CDE}" type="slidenum">
              <a:rPr lang="en-US" smtClean="0"/>
              <a:pPr/>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A5563481-7E9A-47D8-B049-2E34E5943E3A}" type="datetimeFigureOut">
              <a:rPr lang="en-US" smtClean="0"/>
              <a:pPr/>
              <a:t>2/4/2012</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B6BAA371-F4A6-4413-9B7F-E0D2447F5CDE}" type="slidenum">
              <a:rPr lang="en-US" smtClean="0"/>
              <a:pPr/>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www.ncga.state.nc.us/Sessions/2009/Bills/House/PDF/H1032v6.pdf" TargetMode="External"/><Relationship Id="rId2" Type="http://schemas.openxmlformats.org/officeDocument/2006/relationships/slideLayout" Target="../slideLayouts/slideLayout2.xml"/><Relationship Id="rId1" Type="http://schemas.openxmlformats.org/officeDocument/2006/relationships/audio" Target="../media/audio8.wav"/><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hyperlink" Target="http://www.ncleg.net/Sessions/2011/Bills/House/PDF/H588v6.pdf" TargetMode="External"/><Relationship Id="rId2" Type="http://schemas.openxmlformats.org/officeDocument/2006/relationships/slideLayout" Target="../slideLayouts/slideLayout2.xml"/><Relationship Id="rId1" Type="http://schemas.openxmlformats.org/officeDocument/2006/relationships/audio" Target="../media/audio9.wav"/><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hyperlink" Target="http://www.ncleg.net/Sessions/2011/Bills/House/PDF/H48v4.pdf" TargetMode="External"/><Relationship Id="rId2" Type="http://schemas.openxmlformats.org/officeDocument/2006/relationships/slideLayout" Target="../slideLayouts/slideLayout2.xml"/><Relationship Id="rId1" Type="http://schemas.openxmlformats.org/officeDocument/2006/relationships/audio" Target="../media/audio10.wav"/><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audio" Target="../media/audio11.wav"/></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slideLayout" Target="../slideLayouts/slideLayout2.xml"/><Relationship Id="rId1" Type="http://schemas.openxmlformats.org/officeDocument/2006/relationships/audio" Target="../media/audio12.wav"/><Relationship Id="rId5" Type="http://schemas.openxmlformats.org/officeDocument/2006/relationships/image" Target="../media/image9.png"/><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1.xml"/><Relationship Id="rId1" Type="http://schemas.openxmlformats.org/officeDocument/2006/relationships/audio" Target="../media/audio13.wav"/><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audio" Target="../media/audio14.wav"/></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audio" Target="../media/audio15.wav"/><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audio" Target="../media/audio16.wav"/><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slideLayout" Target="../slideLayouts/slideLayout2.xml"/><Relationship Id="rId1" Type="http://schemas.openxmlformats.org/officeDocument/2006/relationships/audio" Target="../media/audio1.wav"/><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audio" Target="../media/audio17.wav"/><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audio" Target="../media/audio18.wav"/></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audio" Target="../media/audio19.wav"/><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audio" Target="../media/audio20.wav"/><Relationship Id="rId4" Type="http://schemas.openxmlformats.org/officeDocument/2006/relationships/image" Target="../media/image21.png"/></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audio" Target="../media/audio21.wav"/></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audio" Target="../media/audio22.wav"/></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audio" Target="../media/audio23.wav"/></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audio" Target="../media/audio24.wav"/></Relationships>
</file>

<file path=ppt/slides/_rels/slide3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audio" Target="../media/audio25.wav"/></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audio" Target="../media/audio26.wav"/></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audio" Target="../media/audio27.wav"/></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audio" Target="../media/audio28.wav"/></Relationships>
</file>

<file path=ppt/slides/_rels/slide4.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slideLayout" Target="../slideLayouts/slideLayout2.xml"/><Relationship Id="rId1" Type="http://schemas.openxmlformats.org/officeDocument/2006/relationships/audio" Target="../media/audio2.wav"/><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audio" Target="../media/audio29.wav"/><Relationship Id="rId4" Type="http://schemas.openxmlformats.org/officeDocument/2006/relationships/image" Target="../media/image9.png"/></Relationships>
</file>

<file path=ppt/slides/_rels/slide4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1.xml"/><Relationship Id="rId1" Type="http://schemas.openxmlformats.org/officeDocument/2006/relationships/audio" Target="../media/audio30.wav"/><Relationship Id="rId4" Type="http://schemas.openxmlformats.org/officeDocument/2006/relationships/image" Target="../media/image9.png"/></Relationships>
</file>

<file path=ppt/slides/_rels/slide42.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slideLayout" Target="../slideLayouts/slideLayout2.xml"/><Relationship Id="rId1" Type="http://schemas.openxmlformats.org/officeDocument/2006/relationships/audio" Target="../media/audio31.wav"/><Relationship Id="rId4" Type="http://schemas.openxmlformats.org/officeDocument/2006/relationships/image" Target="../media/image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audio" Target="../media/audio32.wav"/></Relationships>
</file>

<file path=ppt/slides/_rels/slide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audio" Target="../media/audio33.wav"/></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audio" Target="../media/audio34.wav"/></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audio" Target="../media/audio3.wav"/></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hyperlink" Target="http://www.ncpublicschools.org/acre/standards/new-standards/" TargetMode="External"/><Relationship Id="rId2" Type="http://schemas.openxmlformats.org/officeDocument/2006/relationships/slideLayout" Target="../slideLayouts/slideLayout2.xml"/><Relationship Id="rId1" Type="http://schemas.openxmlformats.org/officeDocument/2006/relationships/audio" Target="../media/audio35.wav"/><Relationship Id="rId5" Type="http://schemas.openxmlformats.org/officeDocument/2006/relationships/image" Target="../media/image9.png"/><Relationship Id="rId4" Type="http://schemas.openxmlformats.org/officeDocument/2006/relationships/hyperlink" Target="http://www.ncpublicschools.org/acre/standards/support-tools/" TargetMode="External"/></Relationships>
</file>

<file path=ppt/slides/_rels/slide5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slideLayout" Target="../slideLayouts/slideLayout2.xml"/><Relationship Id="rId1" Type="http://schemas.openxmlformats.org/officeDocument/2006/relationships/audio" Target="../media/audio36.wav"/><Relationship Id="rId4" Type="http://schemas.openxmlformats.org/officeDocument/2006/relationships/image" Target="../media/image9.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30.wmf"/><Relationship Id="rId1" Type="http://schemas.openxmlformats.org/officeDocument/2006/relationships/slideLayout" Target="../slideLayouts/slideLayout2.xml"/><Relationship Id="rId4" Type="http://schemas.openxmlformats.org/officeDocument/2006/relationships/image" Target="../media/image32.wmf"/></Relationships>
</file>

<file path=ppt/slides/_rels/slide55.xml.rels><?xml version="1.0" encoding="UTF-8" standalone="yes"?>
<Relationships xmlns="http://schemas.openxmlformats.org/package/2006/relationships"><Relationship Id="rId3" Type="http://schemas.openxmlformats.org/officeDocument/2006/relationships/hyperlink" Target="http://www.corestandards.org/assets/CCSSI_ELA%20Standards.pdf" TargetMode="External"/><Relationship Id="rId2" Type="http://schemas.openxmlformats.org/officeDocument/2006/relationships/slideLayout" Target="../slideLayouts/slideLayout2.xml"/><Relationship Id="rId1" Type="http://schemas.openxmlformats.org/officeDocument/2006/relationships/audio" Target="../media/audio37.wav"/><Relationship Id="rId5" Type="http://schemas.openxmlformats.org/officeDocument/2006/relationships/image" Target="../media/image9.png"/><Relationship Id="rId4" Type="http://schemas.openxmlformats.org/officeDocument/2006/relationships/image" Target="../media/image33.png"/></Relationships>
</file>

<file path=ppt/slides/_rels/slide56.xml.rels><?xml version="1.0" encoding="UTF-8" standalone="yes"?>
<Relationships xmlns="http://schemas.openxmlformats.org/package/2006/relationships"><Relationship Id="rId3" Type="http://schemas.openxmlformats.org/officeDocument/2006/relationships/hyperlink" Target="http://www.corestandards.org/assets/Appendix_B.pdf" TargetMode="External"/><Relationship Id="rId2" Type="http://schemas.openxmlformats.org/officeDocument/2006/relationships/slideLayout" Target="../slideLayouts/slideLayout2.xml"/><Relationship Id="rId1" Type="http://schemas.openxmlformats.org/officeDocument/2006/relationships/audio" Target="../media/audio38.wav"/><Relationship Id="rId5" Type="http://schemas.openxmlformats.org/officeDocument/2006/relationships/image" Target="../media/image9.png"/><Relationship Id="rId4" Type="http://schemas.openxmlformats.org/officeDocument/2006/relationships/image" Target="../media/image34.png"/></Relationships>
</file>

<file path=ppt/slides/_rels/slide5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audio" Target="../media/audio39.wav"/></Relationships>
</file>

<file path=ppt/slides/_rels/slide59.xml.rels><?xml version="1.0" encoding="UTF-8" standalone="yes"?>
<Relationships xmlns="http://schemas.openxmlformats.org/package/2006/relationships"><Relationship Id="rId3" Type="http://schemas.openxmlformats.org/officeDocument/2006/relationships/hyperlink" Target="http://www.lexile.com/" TargetMode="External"/><Relationship Id="rId2" Type="http://schemas.openxmlformats.org/officeDocument/2006/relationships/slideLayout" Target="../slideLayouts/slideLayout2.xml"/><Relationship Id="rId1" Type="http://schemas.openxmlformats.org/officeDocument/2006/relationships/audio" Target="../media/audio40.wav"/><Relationship Id="rId5" Type="http://schemas.openxmlformats.org/officeDocument/2006/relationships/image" Target="../media/image9.png"/><Relationship Id="rId4" Type="http://schemas.openxmlformats.org/officeDocument/2006/relationships/image" Target="../media/image37.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audio" Target="../media/audio4.wav"/></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audio" Target="../media/audio5.wav"/><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2.xml"/><Relationship Id="rId1" Type="http://schemas.openxmlformats.org/officeDocument/2006/relationships/audio" Target="../media/audio6.wav"/></Relationships>
</file>

<file path=ppt/slides/_rels/slide9.xml.rels><?xml version="1.0" encoding="UTF-8" standalone="yes"?>
<Relationships xmlns="http://schemas.openxmlformats.org/package/2006/relationships"><Relationship Id="rId3" Type="http://schemas.openxmlformats.org/officeDocument/2006/relationships/hyperlink" Target="http://www.ncga.state.nc.us/Sessions/2009/Bills/House/PDF/H1474v5.pdf" TargetMode="External"/><Relationship Id="rId2" Type="http://schemas.openxmlformats.org/officeDocument/2006/relationships/slideLayout" Target="../slideLayouts/slideLayout2.xml"/><Relationship Id="rId1" Type="http://schemas.openxmlformats.org/officeDocument/2006/relationships/audio" Target="../media/audio7.wav"/><Relationship Id="rId5" Type="http://schemas.openxmlformats.org/officeDocument/2006/relationships/image" Target="../media/image8.png"/><Relationship Id="rId4" Type="http://schemas.openxmlformats.org/officeDocument/2006/relationships/hyperlink" Target="http://www.ncpublicschools.org/pfl/educator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a:spLocks noGrp="1"/>
          </p:cNvSpPr>
          <p:nvPr>
            <p:ph idx="1"/>
          </p:nvPr>
        </p:nvSpPr>
        <p:spPr>
          <a:xfrm>
            <a:off x="1219200" y="609600"/>
            <a:ext cx="7715250" cy="5638800"/>
          </a:xfrm>
        </p:spPr>
        <p:txBody>
          <a:bodyPr>
            <a:normAutofit lnSpcReduction="10000"/>
          </a:bodyPr>
          <a:lstStyle/>
          <a:p>
            <a:pPr marL="365760" indent="-283464" algn="ctr" eaLnBrk="1" fontAlgn="auto" hangingPunct="1">
              <a:spcAft>
                <a:spcPts val="0"/>
              </a:spcAft>
              <a:buFont typeface="Wingdings 2"/>
              <a:buNone/>
              <a:defRPr/>
            </a:pPr>
            <a:endParaRPr lang="en-US" sz="5400" dirty="0" smtClean="0">
              <a:solidFill>
                <a:schemeClr val="accent6">
                  <a:lumMod val="50000"/>
                  <a:lumOff val="50000"/>
                </a:schemeClr>
              </a:solidFill>
              <a:latin typeface="Berlin Sans FB" pitchFamily="34" charset="0"/>
            </a:endParaRPr>
          </a:p>
          <a:p>
            <a:pPr marL="365760" indent="-283464" algn="ctr" eaLnBrk="1" fontAlgn="auto" hangingPunct="1">
              <a:spcAft>
                <a:spcPts val="0"/>
              </a:spcAft>
              <a:buFont typeface="Wingdings 2"/>
              <a:buNone/>
              <a:defRPr/>
            </a:pPr>
            <a:r>
              <a:rPr lang="en-US" sz="5400" b="1" dirty="0" smtClean="0">
                <a:solidFill>
                  <a:srgbClr val="002060"/>
                </a:solidFill>
                <a:latin typeface="Berlin Sans FB" pitchFamily="34" charset="0"/>
              </a:rPr>
              <a:t>North Carolina </a:t>
            </a:r>
          </a:p>
          <a:p>
            <a:pPr marL="365760" indent="-283464" algn="ctr" eaLnBrk="1" fontAlgn="auto" hangingPunct="1">
              <a:spcAft>
                <a:spcPts val="0"/>
              </a:spcAft>
              <a:buFont typeface="Wingdings 2"/>
              <a:buNone/>
              <a:defRPr/>
            </a:pPr>
            <a:r>
              <a:rPr lang="en-US" sz="5400" b="1" dirty="0" smtClean="0">
                <a:solidFill>
                  <a:srgbClr val="002060"/>
                </a:solidFill>
                <a:latin typeface="Berlin Sans FB" pitchFamily="34" charset="0"/>
              </a:rPr>
              <a:t>Social Studies</a:t>
            </a:r>
          </a:p>
          <a:p>
            <a:pPr marL="365760" indent="-283464" algn="ctr" eaLnBrk="1" fontAlgn="auto" hangingPunct="1">
              <a:spcAft>
                <a:spcPts val="0"/>
              </a:spcAft>
              <a:buFont typeface="Wingdings 2"/>
              <a:buNone/>
              <a:defRPr/>
            </a:pPr>
            <a:r>
              <a:rPr lang="en-US" sz="5400" b="1" dirty="0" smtClean="0">
                <a:solidFill>
                  <a:srgbClr val="002060"/>
                </a:solidFill>
                <a:latin typeface="Berlin Sans FB" pitchFamily="34" charset="0"/>
              </a:rPr>
              <a:t>Essential Standards</a:t>
            </a:r>
          </a:p>
          <a:p>
            <a:pPr marL="365760" indent="-283464" algn="ctr" eaLnBrk="1" fontAlgn="auto" hangingPunct="1">
              <a:spcAft>
                <a:spcPts val="0"/>
              </a:spcAft>
              <a:buFont typeface="Wingdings 2"/>
              <a:buNone/>
              <a:defRPr/>
            </a:pPr>
            <a:r>
              <a:rPr lang="en-US" sz="4400" dirty="0" smtClean="0">
                <a:solidFill>
                  <a:srgbClr val="002060"/>
                </a:solidFill>
                <a:latin typeface="Berlin Sans FB" pitchFamily="34" charset="0"/>
              </a:rPr>
              <a:t>Professional Development</a:t>
            </a:r>
          </a:p>
          <a:p>
            <a:pPr marL="365760" indent="-283464" algn="ctr" eaLnBrk="1" fontAlgn="auto" hangingPunct="1">
              <a:spcAft>
                <a:spcPts val="0"/>
              </a:spcAft>
              <a:buFont typeface="Wingdings 2"/>
              <a:buNone/>
              <a:defRPr/>
            </a:pPr>
            <a:endParaRPr lang="en-US" sz="3900" dirty="0" smtClean="0">
              <a:solidFill>
                <a:srgbClr val="002060"/>
              </a:solidFill>
              <a:latin typeface="Berlin Sans FB" pitchFamily="34" charset="0"/>
            </a:endParaRPr>
          </a:p>
          <a:p>
            <a:pPr marL="365760" indent="-283464" algn="ctr" eaLnBrk="1" fontAlgn="auto" hangingPunct="1">
              <a:spcAft>
                <a:spcPts val="0"/>
              </a:spcAft>
              <a:buFont typeface="Wingdings 2"/>
              <a:buNone/>
              <a:defRPr/>
            </a:pPr>
            <a:r>
              <a:rPr lang="en-US" sz="3900" dirty="0" smtClean="0">
                <a:solidFill>
                  <a:srgbClr val="002060"/>
                </a:solidFill>
                <a:latin typeface="Berlin Sans FB" pitchFamily="34" charset="0"/>
              </a:rPr>
              <a:t>2012</a:t>
            </a:r>
            <a:endParaRPr lang="en-US" sz="3900" dirty="0">
              <a:solidFill>
                <a:srgbClr val="002060"/>
              </a:solidFill>
              <a:latin typeface="Berlin Sans FB"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499350" cy="2286000"/>
          </a:xfrm>
        </p:spPr>
        <p:txBody>
          <a:bodyPr>
            <a:normAutofit fontScale="90000"/>
          </a:bodyPr>
          <a:lstStyle/>
          <a:p>
            <a:pPr>
              <a:defRPr/>
            </a:pPr>
            <a:r>
              <a:rPr lang="en-US" sz="1800" b="1" dirty="0" smtClean="0">
                <a:latin typeface="Berlin Sans FB" pitchFamily="34" charset="0"/>
              </a:rPr>
              <a:t/>
            </a:r>
            <a:br>
              <a:rPr lang="en-US" sz="1800" b="1" dirty="0" smtClean="0">
                <a:latin typeface="Berlin Sans FB" pitchFamily="34" charset="0"/>
              </a:rPr>
            </a:br>
            <a:r>
              <a:rPr lang="en-US" sz="1800" b="1" dirty="0" smtClean="0">
                <a:latin typeface="Berlin Sans FB" pitchFamily="34" charset="0"/>
              </a:rPr>
              <a:t/>
            </a:r>
            <a:br>
              <a:rPr lang="en-US" sz="1800" b="1" dirty="0" smtClean="0">
                <a:latin typeface="Berlin Sans FB" pitchFamily="34" charset="0"/>
              </a:rPr>
            </a:br>
            <a:r>
              <a:rPr lang="en-US" sz="1800" b="1" dirty="0" smtClean="0">
                <a:latin typeface="Berlin Sans FB" pitchFamily="34" charset="0"/>
              </a:rPr>
              <a:t/>
            </a:r>
            <a:br>
              <a:rPr lang="en-US" sz="1800" b="1" dirty="0" smtClean="0">
                <a:latin typeface="Berlin Sans FB" pitchFamily="34" charset="0"/>
              </a:rPr>
            </a:br>
            <a:r>
              <a:rPr lang="en-US" sz="1800" b="1" dirty="0" smtClean="0">
                <a:latin typeface="Berlin Sans FB" pitchFamily="34" charset="0"/>
              </a:rPr>
              <a:t/>
            </a:r>
            <a:br>
              <a:rPr lang="en-US" sz="1800" b="1" dirty="0" smtClean="0">
                <a:latin typeface="Berlin Sans FB" pitchFamily="34" charset="0"/>
              </a:rPr>
            </a:br>
            <a:r>
              <a:rPr lang="en-US" sz="1800" b="1" dirty="0" smtClean="0">
                <a:latin typeface="Berlin Sans FB" pitchFamily="34" charset="0"/>
              </a:rPr>
              <a:t/>
            </a:r>
            <a:br>
              <a:rPr lang="en-US" sz="1800" b="1" dirty="0" smtClean="0">
                <a:latin typeface="Berlin Sans FB" pitchFamily="34" charset="0"/>
              </a:rPr>
            </a:br>
            <a:r>
              <a:rPr lang="en-US" sz="1800" b="1" dirty="0" smtClean="0">
                <a:latin typeface="Berlin Sans FB" pitchFamily="34" charset="0"/>
              </a:rPr>
              <a:t/>
            </a:r>
            <a:br>
              <a:rPr lang="en-US" sz="1800" b="1" dirty="0" smtClean="0">
                <a:latin typeface="Berlin Sans FB" pitchFamily="34" charset="0"/>
              </a:rPr>
            </a:br>
            <a:r>
              <a:rPr lang="en-US" sz="1800" b="1" dirty="0" smtClean="0">
                <a:latin typeface="Berlin Sans FB" pitchFamily="34" charset="0"/>
              </a:rPr>
              <a:t/>
            </a:r>
            <a:br>
              <a:rPr lang="en-US" sz="1800" b="1" dirty="0" smtClean="0">
                <a:latin typeface="Berlin Sans FB" pitchFamily="34" charset="0"/>
              </a:rPr>
            </a:br>
            <a:r>
              <a:rPr lang="en-US" sz="1800" b="1" dirty="0" smtClean="0">
                <a:latin typeface="Berlin Sans FB" pitchFamily="34" charset="0"/>
              </a:rPr>
              <a:t/>
            </a:r>
            <a:br>
              <a:rPr lang="en-US" sz="1800" b="1" dirty="0" smtClean="0">
                <a:latin typeface="Berlin Sans FB" pitchFamily="34" charset="0"/>
              </a:rPr>
            </a:br>
            <a:r>
              <a:rPr lang="en-US" sz="1800" b="1" dirty="0" smtClean="0">
                <a:latin typeface="Berlin Sans FB" pitchFamily="34" charset="0"/>
              </a:rPr>
              <a:t/>
            </a:r>
            <a:br>
              <a:rPr lang="en-US" sz="1800" b="1" dirty="0" smtClean="0">
                <a:latin typeface="Berlin Sans FB" pitchFamily="34" charset="0"/>
              </a:rPr>
            </a:br>
            <a:r>
              <a:rPr lang="en-US" sz="1800" b="1" dirty="0" smtClean="0">
                <a:latin typeface="Berlin Sans FB" pitchFamily="34" charset="0"/>
              </a:rPr>
              <a:t/>
            </a:r>
            <a:br>
              <a:rPr lang="en-US" sz="1800" b="1" dirty="0" smtClean="0">
                <a:latin typeface="Berlin Sans FB" pitchFamily="34" charset="0"/>
              </a:rPr>
            </a:br>
            <a:r>
              <a:rPr lang="en-US" sz="1800" b="1" dirty="0" smtClean="0">
                <a:latin typeface="Berlin Sans FB" pitchFamily="34" charset="0"/>
              </a:rPr>
              <a:t/>
            </a:r>
            <a:br>
              <a:rPr lang="en-US" sz="1800" b="1" dirty="0" smtClean="0">
                <a:latin typeface="Berlin Sans FB" pitchFamily="34" charset="0"/>
              </a:rPr>
            </a:br>
            <a:r>
              <a:rPr lang="en-US" sz="1800" b="1" dirty="0" smtClean="0">
                <a:latin typeface="Berlin Sans FB" pitchFamily="34" charset="0"/>
              </a:rPr>
              <a:t/>
            </a:r>
            <a:br>
              <a:rPr lang="en-US" sz="1800" b="1" dirty="0" smtClean="0">
                <a:latin typeface="Berlin Sans FB" pitchFamily="34" charset="0"/>
              </a:rPr>
            </a:br>
            <a:r>
              <a:rPr lang="en-US" sz="1800" b="1" dirty="0" smtClean="0">
                <a:latin typeface="Berlin Sans FB" pitchFamily="34" charset="0"/>
              </a:rPr>
              <a:t/>
            </a:r>
            <a:br>
              <a:rPr lang="en-US" sz="1800" b="1" dirty="0" smtClean="0">
                <a:latin typeface="Berlin Sans FB" pitchFamily="34" charset="0"/>
              </a:rPr>
            </a:br>
            <a:r>
              <a:rPr lang="en-US" sz="1800" b="1" dirty="0" smtClean="0">
                <a:latin typeface="Berlin Sans FB" pitchFamily="34" charset="0"/>
              </a:rPr>
              <a:t/>
            </a:r>
            <a:br>
              <a:rPr lang="en-US" sz="1800" b="1" dirty="0" smtClean="0">
                <a:latin typeface="Berlin Sans FB" pitchFamily="34" charset="0"/>
              </a:rPr>
            </a:br>
            <a:r>
              <a:rPr lang="en-US" sz="1800" b="1" dirty="0" smtClean="0">
                <a:latin typeface="Berlin Sans FB" pitchFamily="34" charset="0"/>
              </a:rPr>
              <a:t/>
            </a:r>
            <a:br>
              <a:rPr lang="en-US" sz="1800" b="1" dirty="0" smtClean="0">
                <a:latin typeface="Berlin Sans FB" pitchFamily="34" charset="0"/>
              </a:rPr>
            </a:br>
            <a:r>
              <a:rPr lang="en-US" sz="1800" b="1" dirty="0" smtClean="0">
                <a:latin typeface="Berlin Sans FB" pitchFamily="34" charset="0"/>
              </a:rPr>
              <a:t/>
            </a:r>
            <a:br>
              <a:rPr lang="en-US" sz="1800" b="1" dirty="0" smtClean="0">
                <a:latin typeface="Berlin Sans FB" pitchFamily="34" charset="0"/>
              </a:rPr>
            </a:br>
            <a:r>
              <a:rPr lang="en-US" sz="1800" b="1" dirty="0" smtClean="0">
                <a:latin typeface="Berlin Sans FB" pitchFamily="34" charset="0"/>
              </a:rPr>
              <a:t/>
            </a:r>
            <a:br>
              <a:rPr lang="en-US" sz="1800" b="1" dirty="0" smtClean="0">
                <a:latin typeface="Berlin Sans FB" pitchFamily="34" charset="0"/>
              </a:rPr>
            </a:br>
            <a:r>
              <a:rPr lang="en-US" sz="1800" b="1" dirty="0" smtClean="0">
                <a:latin typeface="Berlin Sans FB" pitchFamily="34" charset="0"/>
              </a:rPr>
              <a:t/>
            </a:r>
            <a:br>
              <a:rPr lang="en-US" sz="1800" b="1" dirty="0" smtClean="0">
                <a:latin typeface="Berlin Sans FB" pitchFamily="34" charset="0"/>
              </a:rPr>
            </a:br>
            <a:r>
              <a:rPr lang="en-US" sz="1800" b="1" dirty="0" smtClean="0">
                <a:latin typeface="Berlin Sans FB" pitchFamily="34" charset="0"/>
              </a:rPr>
              <a:t/>
            </a:r>
            <a:br>
              <a:rPr lang="en-US" sz="1800" b="1" dirty="0" smtClean="0">
                <a:latin typeface="Berlin Sans FB" pitchFamily="34" charset="0"/>
              </a:rPr>
            </a:br>
            <a:r>
              <a:rPr lang="en-US" sz="1800" b="1" dirty="0" smtClean="0">
                <a:latin typeface="Berlin Sans FB" pitchFamily="34" charset="0"/>
              </a:rPr>
              <a:t/>
            </a:r>
            <a:br>
              <a:rPr lang="en-US" sz="1800" b="1" dirty="0" smtClean="0">
                <a:latin typeface="Berlin Sans FB" pitchFamily="34" charset="0"/>
              </a:rPr>
            </a:br>
            <a:r>
              <a:rPr lang="en-US" sz="1800" b="1" dirty="0" smtClean="0">
                <a:latin typeface="Berlin Sans FB" pitchFamily="34" charset="0"/>
              </a:rPr>
              <a:t>Session Law 2009-236 House Bill 1032: </a:t>
            </a:r>
            <a:r>
              <a:rPr lang="en-US" sz="2200" b="1" dirty="0" smtClean="0">
                <a:latin typeface="Berlin Sans FB" pitchFamily="34" charset="0"/>
              </a:rPr>
              <a:t/>
            </a:r>
            <a:br>
              <a:rPr lang="en-US" sz="2200" b="1" dirty="0" smtClean="0">
                <a:latin typeface="Berlin Sans FB" pitchFamily="34" charset="0"/>
              </a:rPr>
            </a:br>
            <a:r>
              <a:rPr lang="en-US" sz="3100" b="1" dirty="0" smtClean="0">
                <a:latin typeface="Berlin Sans FB" pitchFamily="34" charset="0"/>
              </a:rPr>
              <a:t>Act Modifying The History And Geography Curricula In The Public Schools</a:t>
            </a:r>
            <a:r>
              <a:rPr lang="en-US" sz="2200" b="1" dirty="0" smtClean="0">
                <a:latin typeface="Berlin Sans FB" pitchFamily="34" charset="0"/>
              </a:rPr>
              <a:t/>
            </a:r>
            <a:br>
              <a:rPr lang="en-US" sz="2200" b="1" dirty="0" smtClean="0">
                <a:latin typeface="Berlin Sans FB" pitchFamily="34" charset="0"/>
              </a:rPr>
            </a:br>
            <a:r>
              <a:rPr lang="en-US" sz="2200" b="1" dirty="0" smtClean="0">
                <a:latin typeface="Berlin Sans FB" pitchFamily="34" charset="0"/>
              </a:rPr>
              <a:t>                     </a:t>
            </a:r>
            <a:r>
              <a:rPr lang="en-US" sz="1600" dirty="0" smtClean="0">
                <a:latin typeface="Berlin Sans FB" pitchFamily="34" charset="0"/>
                <a:hlinkClick r:id="rId3"/>
              </a:rPr>
              <a:t>http://www.ncga.state.nc.us/Sessions/2009/Bills/House/PDF/H1032v6.pdf</a:t>
            </a:r>
            <a:r>
              <a:rPr lang="en-US" sz="2200" dirty="0" smtClean="0">
                <a:latin typeface="Berlin Sans FB" pitchFamily="34" charset="0"/>
              </a:rPr>
              <a:t/>
            </a:r>
            <a:br>
              <a:rPr lang="en-US" sz="2200" dirty="0" smtClean="0">
                <a:latin typeface="Berlin Sans FB" pitchFamily="34" charset="0"/>
              </a:rPr>
            </a:br>
            <a:r>
              <a:rPr lang="en-US" sz="2200" dirty="0" smtClean="0">
                <a:latin typeface="Berlin Sans FB" pitchFamily="34" charset="0"/>
              </a:rPr>
              <a:t/>
            </a:r>
            <a:br>
              <a:rPr lang="en-US" sz="2200" dirty="0" smtClean="0">
                <a:latin typeface="Berlin Sans FB" pitchFamily="34" charset="0"/>
              </a:rPr>
            </a:br>
            <a:r>
              <a:rPr lang="en-US" sz="2700" dirty="0" smtClean="0">
                <a:latin typeface="Berlin Sans FB" pitchFamily="34" charset="0"/>
              </a:rPr>
              <a:t>The standard course of study shall include the requirement that the public schools provide to all students </a:t>
            </a:r>
            <a:r>
              <a:rPr lang="en-US" sz="2700" b="1" dirty="0" smtClean="0">
                <a:solidFill>
                  <a:srgbClr val="FF0000"/>
                </a:solidFill>
                <a:latin typeface="Berlin Sans FB" pitchFamily="34" charset="0"/>
              </a:rPr>
              <a:t>one yearlong course </a:t>
            </a:r>
            <a:r>
              <a:rPr lang="en-US" sz="2700" dirty="0" smtClean="0">
                <a:solidFill>
                  <a:srgbClr val="0066FF"/>
                </a:solidFill>
                <a:latin typeface="Berlin Sans FB" pitchFamily="34" charset="0"/>
              </a:rPr>
              <a:t>of instruction on North Carolina history and geography </a:t>
            </a:r>
            <a:r>
              <a:rPr lang="en-US" sz="2700" b="1" dirty="0" smtClean="0">
                <a:solidFill>
                  <a:srgbClr val="FF0000"/>
                </a:solidFill>
                <a:latin typeface="Berlin Sans FB" pitchFamily="34" charset="0"/>
              </a:rPr>
              <a:t>in elementary school </a:t>
            </a:r>
            <a:r>
              <a:rPr lang="en-US" sz="2700" dirty="0" smtClean="0">
                <a:latin typeface="Berlin Sans FB" pitchFamily="34" charset="0"/>
              </a:rPr>
              <a:t>and </a:t>
            </a:r>
            <a:r>
              <a:rPr lang="en-US" sz="2700" dirty="0" smtClean="0">
                <a:solidFill>
                  <a:srgbClr val="FF0000"/>
                </a:solidFill>
                <a:latin typeface="Berlin Sans FB" pitchFamily="34" charset="0"/>
              </a:rPr>
              <a:t>one yearlong course of instruction </a:t>
            </a:r>
            <a:r>
              <a:rPr lang="en-US" sz="2700" b="1" dirty="0" smtClean="0">
                <a:solidFill>
                  <a:srgbClr val="FF0000"/>
                </a:solidFill>
                <a:latin typeface="Berlin Sans FB" pitchFamily="34" charset="0"/>
              </a:rPr>
              <a:t>in middle school on North Carolina history with United States history integrated into this instruction</a:t>
            </a:r>
            <a:r>
              <a:rPr lang="en-US" sz="2700" b="1" dirty="0" smtClean="0">
                <a:latin typeface="Berlin Sans FB" pitchFamily="34" charset="0"/>
              </a:rPr>
              <a:t>.</a:t>
            </a:r>
            <a:r>
              <a:rPr lang="en-US" sz="2700" dirty="0" smtClean="0">
                <a:latin typeface="Berlin Sans FB" pitchFamily="34" charset="0"/>
              </a:rPr>
              <a:t/>
            </a:r>
            <a:br>
              <a:rPr lang="en-US" sz="2700" dirty="0" smtClean="0">
                <a:latin typeface="Berlin Sans FB" pitchFamily="34" charset="0"/>
              </a:rPr>
            </a:br>
            <a:r>
              <a:rPr lang="en-US" sz="2700" dirty="0" smtClean="0">
                <a:latin typeface="Berlin Sans FB" pitchFamily="34" charset="0"/>
              </a:rPr>
              <a:t/>
            </a:r>
            <a:br>
              <a:rPr lang="en-US" sz="2700" dirty="0" smtClean="0">
                <a:latin typeface="Berlin Sans FB" pitchFamily="34" charset="0"/>
              </a:rPr>
            </a:br>
            <a:endParaRPr lang="en-US" sz="2700" dirty="0"/>
          </a:p>
        </p:txBody>
      </p:sp>
      <p:pic>
        <p:nvPicPr>
          <p:cNvPr id="4" name="ss slide 10.wav">
            <a:hlinkClick r:id="" action="ppaction://media"/>
          </p:cNvPr>
          <p:cNvPicPr>
            <a:picLocks noRot="1" noChangeAspect="1"/>
          </p:cNvPicPr>
          <p:nvPr>
            <a:wavAudioFile r:embed="rId1" name="ss slide 10.wav"/>
          </p:nvPr>
        </p:nvPicPr>
        <p:blipFill>
          <a:blip r:embed="rId4" cstate="print"/>
          <a:stretch>
            <a:fillRect/>
          </a:stretch>
        </p:blipFill>
        <p:spPr>
          <a:xfrm>
            <a:off x="8534400" y="3048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45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2"/>
          <p:cNvSpPr>
            <a:spLocks noGrp="1"/>
          </p:cNvSpPr>
          <p:nvPr>
            <p:ph idx="1"/>
          </p:nvPr>
        </p:nvSpPr>
        <p:spPr>
          <a:xfrm>
            <a:off x="1066800" y="381000"/>
            <a:ext cx="7867650" cy="5867400"/>
          </a:xfrm>
        </p:spPr>
        <p:txBody>
          <a:bodyPr/>
          <a:lstStyle/>
          <a:p>
            <a:pPr>
              <a:buFont typeface="Wingdings 2" pitchFamily="18" charset="2"/>
              <a:buNone/>
            </a:pPr>
            <a:r>
              <a:rPr lang="en-US" sz="1600" b="1" smtClean="0"/>
              <a:t>Session Law 2011-273 House Bill 588: </a:t>
            </a:r>
          </a:p>
          <a:p>
            <a:pPr>
              <a:buFont typeface="Wingdings 2" pitchFamily="18" charset="2"/>
              <a:buNone/>
            </a:pPr>
            <a:r>
              <a:rPr lang="en-US" sz="2800" b="1" smtClean="0"/>
              <a:t>The Founding Principles Act</a:t>
            </a:r>
          </a:p>
          <a:p>
            <a:pPr algn="ctr">
              <a:buFont typeface="Wingdings 2" pitchFamily="18" charset="2"/>
              <a:buNone/>
            </a:pPr>
            <a:r>
              <a:rPr lang="en-US" sz="1600" b="1" smtClean="0">
                <a:hlinkClick r:id="rId3"/>
              </a:rPr>
              <a:t>http://www.ncleg.net/Sessions/2011/Bills/House/PDF/H588v6.pdf</a:t>
            </a:r>
            <a:endParaRPr lang="en-US" sz="1600" b="1" smtClean="0"/>
          </a:p>
          <a:p>
            <a:pPr>
              <a:buFont typeface="Wingdings 2" pitchFamily="18" charset="2"/>
              <a:buNone/>
            </a:pPr>
            <a:endParaRPr lang="en-US" sz="2400" b="1" smtClean="0"/>
          </a:p>
          <a:p>
            <a:r>
              <a:rPr lang="en-US" sz="2400" smtClean="0"/>
              <a:t>Requires students to take a semester/year-long course called </a:t>
            </a:r>
            <a:r>
              <a:rPr lang="en-US" sz="2400" b="1" smtClean="0">
                <a:solidFill>
                  <a:srgbClr val="FF0000"/>
                </a:solidFill>
              </a:rPr>
              <a:t>American History I – The Founding Principles </a:t>
            </a:r>
            <a:r>
              <a:rPr lang="en-US" sz="2400" smtClean="0"/>
              <a:t>and receive a passing grade as a requirement for graduation. </a:t>
            </a:r>
            <a:r>
              <a:rPr lang="en-US" sz="2400" i="1" smtClean="0"/>
              <a:t>The United States History I course meets the requirements of the legislation. Consequently, the US History I course has been renamed to American History I: The Founding Principles.</a:t>
            </a:r>
          </a:p>
        </p:txBody>
      </p:sp>
      <p:pic>
        <p:nvPicPr>
          <p:cNvPr id="4" name="ss slide 11.wav">
            <a:hlinkClick r:id="" action="ppaction://media"/>
          </p:cNvPr>
          <p:cNvPicPr>
            <a:picLocks noRot="1" noChangeAspect="1"/>
          </p:cNvPicPr>
          <p:nvPr>
            <a:wavAudioFile r:embed="rId1" name="ss slide 11.wav"/>
          </p:nvPr>
        </p:nvPicPr>
        <p:blipFill>
          <a:blip r:embed="rId4" cstate="print"/>
          <a:stretch>
            <a:fillRect/>
          </a:stretch>
        </p:blipFill>
        <p:spPr>
          <a:xfrm>
            <a:off x="8458200" y="228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85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Content Placeholder 2"/>
          <p:cNvSpPr>
            <a:spLocks noGrp="1"/>
          </p:cNvSpPr>
          <p:nvPr>
            <p:ph idx="1"/>
          </p:nvPr>
        </p:nvSpPr>
        <p:spPr>
          <a:xfrm>
            <a:off x="838200" y="304800"/>
            <a:ext cx="8305800" cy="5943600"/>
          </a:xfrm>
        </p:spPr>
        <p:txBody>
          <a:bodyPr/>
          <a:lstStyle/>
          <a:p>
            <a:pPr>
              <a:buFont typeface="Wingdings 2" pitchFamily="18" charset="2"/>
              <a:buNone/>
            </a:pPr>
            <a:r>
              <a:rPr lang="en-US" sz="1800" b="1" smtClean="0"/>
              <a:t>Session Law 2011-8 House Bill 48:</a:t>
            </a:r>
          </a:p>
          <a:p>
            <a:pPr>
              <a:buFont typeface="Wingdings 2" pitchFamily="18" charset="2"/>
              <a:buNone/>
            </a:pPr>
            <a:r>
              <a:rPr lang="en-US" sz="3600" b="1" smtClean="0">
                <a:solidFill>
                  <a:srgbClr val="FF0000"/>
                </a:solidFill>
              </a:rPr>
              <a:t>No Standardized Testing Unless </a:t>
            </a:r>
          </a:p>
          <a:p>
            <a:pPr>
              <a:buFont typeface="Wingdings 2" pitchFamily="18" charset="2"/>
              <a:buNone/>
            </a:pPr>
            <a:r>
              <a:rPr lang="en-US" sz="3600" b="1" smtClean="0">
                <a:solidFill>
                  <a:srgbClr val="FF0000"/>
                </a:solidFill>
              </a:rPr>
              <a:t>Required by Federal Government</a:t>
            </a:r>
          </a:p>
          <a:p>
            <a:pPr algn="ctr">
              <a:buFont typeface="Wingdings 2" pitchFamily="18" charset="2"/>
              <a:buNone/>
            </a:pPr>
            <a:r>
              <a:rPr lang="en-US" sz="1400" b="1" smtClean="0">
                <a:hlinkClick r:id="rId3"/>
              </a:rPr>
              <a:t>http://www.ncleg.net/Sessions/2011/Bills/House/PDF/H48v4.pdf</a:t>
            </a:r>
            <a:endParaRPr lang="en-US" sz="1400" b="1" smtClean="0"/>
          </a:p>
          <a:p>
            <a:pPr>
              <a:buFont typeface="Wingdings 2" pitchFamily="18" charset="2"/>
              <a:buNone/>
            </a:pPr>
            <a:endParaRPr lang="en-US" sz="2000" b="1" smtClean="0"/>
          </a:p>
          <a:p>
            <a:r>
              <a:rPr lang="en-US" smtClean="0"/>
              <a:t>Eliminated statewide standardized testing in the public schools, except as required by federal law or as a condition of a federal grant. </a:t>
            </a:r>
            <a:r>
              <a:rPr lang="en-US" i="1" smtClean="0"/>
              <a:t>This effectively eliminated both the Civics and Economics and the United States History End-of-Course tests beginning with the 2011-12 school year.</a:t>
            </a:r>
          </a:p>
          <a:p>
            <a:endParaRPr lang="en-US" smtClean="0"/>
          </a:p>
        </p:txBody>
      </p:sp>
      <p:pic>
        <p:nvPicPr>
          <p:cNvPr id="4" name="ss slide 12.wav">
            <a:hlinkClick r:id="" action="ppaction://media"/>
          </p:cNvPr>
          <p:cNvPicPr>
            <a:picLocks noRot="1" noChangeAspect="1"/>
          </p:cNvPicPr>
          <p:nvPr>
            <a:wavAudioFile r:embed="rId1" name="ss slide 12.wav"/>
          </p:nvPr>
        </p:nvPicPr>
        <p:blipFill>
          <a:blip r:embed="rId4" cstate="print"/>
          <a:stretch>
            <a:fillRect/>
          </a:stretch>
        </p:blipFill>
        <p:spPr>
          <a:xfrm>
            <a:off x="8382000" y="228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92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a:spLocks noGrp="1"/>
          </p:cNvSpPr>
          <p:nvPr>
            <p:ph idx="1"/>
          </p:nvPr>
        </p:nvSpPr>
        <p:spPr>
          <a:xfrm>
            <a:off x="1143000" y="381000"/>
            <a:ext cx="7791450" cy="5867400"/>
          </a:xfrm>
        </p:spPr>
        <p:txBody>
          <a:bodyPr/>
          <a:lstStyle/>
          <a:p>
            <a:pPr algn="ctr">
              <a:buFont typeface="Wingdings 2" pitchFamily="18" charset="2"/>
              <a:buNone/>
            </a:pPr>
            <a:r>
              <a:rPr lang="en-US" sz="3600" b="1" i="1" smtClean="0">
                <a:solidFill>
                  <a:srgbClr val="0099FF"/>
                </a:solidFill>
                <a:latin typeface="Rockwell" pitchFamily="18" charset="0"/>
              </a:rPr>
              <a:t>Given the legislative constraints</a:t>
            </a:r>
            <a:r>
              <a:rPr lang="en-US" sz="4800" b="1" smtClean="0">
                <a:solidFill>
                  <a:srgbClr val="0066FF"/>
                </a:solidFill>
                <a:latin typeface="Rockwell" pitchFamily="18" charset="0"/>
              </a:rPr>
              <a:t>, </a:t>
            </a:r>
          </a:p>
          <a:p>
            <a:pPr algn="ctr">
              <a:buFont typeface="Wingdings 2" pitchFamily="18" charset="2"/>
              <a:buNone/>
            </a:pPr>
            <a:r>
              <a:rPr lang="en-US" sz="4800" b="1" smtClean="0">
                <a:solidFill>
                  <a:srgbClr val="0066FF"/>
                </a:solidFill>
                <a:latin typeface="Rockwell" pitchFamily="18" charset="0"/>
              </a:rPr>
              <a:t>What </a:t>
            </a:r>
          </a:p>
          <a:p>
            <a:pPr algn="ctr">
              <a:buFont typeface="Wingdings 2" pitchFamily="18" charset="2"/>
              <a:buNone/>
            </a:pPr>
            <a:r>
              <a:rPr lang="en-US" sz="4800" b="1" smtClean="0">
                <a:solidFill>
                  <a:srgbClr val="0066FF"/>
                </a:solidFill>
                <a:latin typeface="Rockwell" pitchFamily="18" charset="0"/>
              </a:rPr>
              <a:t>do </a:t>
            </a:r>
          </a:p>
          <a:p>
            <a:pPr algn="ctr">
              <a:buFont typeface="Wingdings 2" pitchFamily="18" charset="2"/>
              <a:buNone/>
            </a:pPr>
            <a:r>
              <a:rPr lang="en-US" sz="4800" b="1" smtClean="0">
                <a:solidFill>
                  <a:srgbClr val="0066FF"/>
                </a:solidFill>
                <a:latin typeface="Rockwell" pitchFamily="18" charset="0"/>
              </a:rPr>
              <a:t>we </a:t>
            </a:r>
          </a:p>
          <a:p>
            <a:pPr algn="ctr">
              <a:buFont typeface="Wingdings 2" pitchFamily="18" charset="2"/>
              <a:buNone/>
            </a:pPr>
            <a:r>
              <a:rPr lang="en-US" sz="4800" b="1" smtClean="0">
                <a:solidFill>
                  <a:srgbClr val="0066FF"/>
                </a:solidFill>
                <a:latin typeface="Rockwell" pitchFamily="18" charset="0"/>
              </a:rPr>
              <a:t>truly want </a:t>
            </a:r>
          </a:p>
          <a:p>
            <a:pPr algn="ctr">
              <a:buFont typeface="Wingdings 2" pitchFamily="18" charset="2"/>
              <a:buNone/>
            </a:pPr>
            <a:r>
              <a:rPr lang="en-US" sz="4800" b="1" smtClean="0">
                <a:solidFill>
                  <a:srgbClr val="0066FF"/>
                </a:solidFill>
                <a:latin typeface="Rockwell" pitchFamily="18" charset="0"/>
              </a:rPr>
              <a:t>students to learn </a:t>
            </a:r>
          </a:p>
          <a:p>
            <a:pPr algn="ctr">
              <a:buFont typeface="Wingdings 2" pitchFamily="18" charset="2"/>
              <a:buNone/>
            </a:pPr>
            <a:r>
              <a:rPr lang="en-US" sz="4800" b="1" smtClean="0">
                <a:solidFill>
                  <a:srgbClr val="0066FF"/>
                </a:solidFill>
                <a:latin typeface="Rockwell" pitchFamily="18" charset="0"/>
              </a:rPr>
              <a:t>in social studies?</a:t>
            </a:r>
          </a:p>
        </p:txBody>
      </p:sp>
      <p:pic>
        <p:nvPicPr>
          <p:cNvPr id="4" name="ss slide 13.wav">
            <a:hlinkClick r:id="" action="ppaction://media"/>
          </p:cNvPr>
          <p:cNvPicPr>
            <a:picLocks noRot="1" noChangeAspect="1"/>
          </p:cNvPicPr>
          <p:nvPr>
            <a:wavAudioFile r:embed="rId1" name="ss slide 13.wav"/>
          </p:nvPr>
        </p:nvPicPr>
        <p:blipFill>
          <a:blip r:embed="rId3" cstate="print"/>
          <a:stretch>
            <a:fillRect/>
          </a:stretch>
        </p:blipFill>
        <p:spPr>
          <a:xfrm>
            <a:off x="8534400" y="228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18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9" descr="C:\Documents and Settings\ajoyner\Local Settings\Temporary Internet Files\Content.IE5\24TNMSK2\MC900441368[1].png"/>
          <p:cNvPicPr>
            <a:picLocks noGrp="1" noChangeAspect="1" noChangeArrowheads="1"/>
          </p:cNvPicPr>
          <p:nvPr>
            <p:ph idx="1"/>
          </p:nvPr>
        </p:nvPicPr>
        <p:blipFill>
          <a:blip r:embed="rId2" cstate="print"/>
          <a:srcRect/>
          <a:stretch>
            <a:fillRect/>
          </a:stretch>
        </p:blipFill>
        <p:spPr>
          <a:xfrm>
            <a:off x="4038600" y="0"/>
            <a:ext cx="4267200" cy="2743200"/>
          </a:xfrm>
          <a:noFill/>
        </p:spPr>
      </p:pic>
      <p:pic>
        <p:nvPicPr>
          <p:cNvPr id="22531" name="Picture 6" descr="C:\Documents and Settings\ajoyner\Local Settings\Temporary Internet Files\Content.IE5\HVCQJ9BG\MC900441372[1].png"/>
          <p:cNvPicPr>
            <a:picLocks noChangeAspect="1" noChangeArrowheads="1"/>
          </p:cNvPicPr>
          <p:nvPr/>
        </p:nvPicPr>
        <p:blipFill>
          <a:blip r:embed="rId3" cstate="print"/>
          <a:srcRect/>
          <a:stretch>
            <a:fillRect/>
          </a:stretch>
        </p:blipFill>
        <p:spPr bwMode="auto">
          <a:xfrm>
            <a:off x="914400" y="990600"/>
            <a:ext cx="5559425" cy="2971800"/>
          </a:xfrm>
          <a:prstGeom prst="rect">
            <a:avLst/>
          </a:prstGeom>
          <a:noFill/>
          <a:ln w="9525">
            <a:noFill/>
            <a:miter lim="800000"/>
            <a:headEnd/>
            <a:tailEnd/>
          </a:ln>
        </p:spPr>
      </p:pic>
      <p:pic>
        <p:nvPicPr>
          <p:cNvPr id="22532" name="Picture 7" descr="C:\Documents and Settings\ajoyner\Local Settings\Temporary Internet Files\Content.IE5\QC6U3WXC\MC900441369[1].png"/>
          <p:cNvPicPr>
            <a:picLocks noChangeAspect="1" noChangeArrowheads="1"/>
          </p:cNvPicPr>
          <p:nvPr/>
        </p:nvPicPr>
        <p:blipFill>
          <a:blip r:embed="rId4" cstate="print"/>
          <a:srcRect/>
          <a:stretch>
            <a:fillRect/>
          </a:stretch>
        </p:blipFill>
        <p:spPr bwMode="auto">
          <a:xfrm>
            <a:off x="1905000" y="3276600"/>
            <a:ext cx="6248400" cy="2743200"/>
          </a:xfrm>
          <a:prstGeom prst="rect">
            <a:avLst/>
          </a:prstGeom>
          <a:noFill/>
          <a:ln w="9525">
            <a:noFill/>
            <a:miter lim="800000"/>
            <a:headEnd/>
            <a:tailEnd/>
          </a:ln>
        </p:spPr>
      </p:pic>
      <p:sp>
        <p:nvSpPr>
          <p:cNvPr id="22533" name="TextBox 5"/>
          <p:cNvSpPr txBox="1">
            <a:spLocks noChangeArrowheads="1"/>
          </p:cNvSpPr>
          <p:nvPr/>
        </p:nvSpPr>
        <p:spPr bwMode="auto">
          <a:xfrm>
            <a:off x="1066800" y="2743200"/>
            <a:ext cx="7772400" cy="3540125"/>
          </a:xfrm>
          <a:prstGeom prst="rect">
            <a:avLst/>
          </a:prstGeom>
          <a:noFill/>
          <a:ln w="9525">
            <a:noFill/>
            <a:miter lim="800000"/>
            <a:headEnd/>
            <a:tailEnd/>
          </a:ln>
        </p:spPr>
        <p:txBody>
          <a:bodyPr>
            <a:spAutoFit/>
          </a:bodyPr>
          <a:lstStyle/>
          <a:p>
            <a:pPr algn="ctr"/>
            <a:r>
              <a:rPr lang="en-US" sz="4000" b="1">
                <a:solidFill>
                  <a:srgbClr val="0066FF"/>
                </a:solidFill>
                <a:latin typeface="Berlin Sans FB" pitchFamily="34" charset="0"/>
              </a:rPr>
              <a:t>Discuss</a:t>
            </a:r>
          </a:p>
          <a:p>
            <a:pPr algn="r"/>
            <a:endParaRPr lang="en-US" sz="4000" b="1">
              <a:solidFill>
                <a:srgbClr val="0066FF"/>
              </a:solidFill>
              <a:latin typeface="Berlin Sans FB" pitchFamily="34" charset="0"/>
            </a:endParaRPr>
          </a:p>
          <a:p>
            <a:pPr algn="r"/>
            <a:endParaRPr lang="en-US" sz="4000" b="1">
              <a:solidFill>
                <a:srgbClr val="0066FF"/>
              </a:solidFill>
              <a:latin typeface="Berlin Sans FB" pitchFamily="34" charset="0"/>
            </a:endParaRPr>
          </a:p>
          <a:p>
            <a:pPr algn="r"/>
            <a:endParaRPr lang="en-US" sz="4000" b="1">
              <a:solidFill>
                <a:srgbClr val="0066FF"/>
              </a:solidFill>
              <a:latin typeface="Berlin Sans FB" pitchFamily="34" charset="0"/>
            </a:endParaRPr>
          </a:p>
          <a:p>
            <a:pPr algn="r"/>
            <a:endParaRPr lang="en-US" sz="4000" b="1">
              <a:solidFill>
                <a:srgbClr val="0066FF"/>
              </a:solidFill>
              <a:latin typeface="Berlin Sans FB" pitchFamily="34" charset="0"/>
            </a:endParaRPr>
          </a:p>
          <a:p>
            <a:pPr algn="ctr"/>
            <a:r>
              <a:rPr lang="en-US" sz="2400" b="1" i="1">
                <a:solidFill>
                  <a:srgbClr val="00B050"/>
                </a:solidFill>
                <a:latin typeface="Berlin Sans FB" pitchFamily="34" charset="0"/>
              </a:rPr>
              <a:t>Let’s see what’s included in the new Essentials.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2"/>
          <p:cNvSpPr>
            <a:spLocks noGrp="1"/>
          </p:cNvSpPr>
          <p:nvPr>
            <p:ph idx="1"/>
          </p:nvPr>
        </p:nvSpPr>
        <p:spPr>
          <a:xfrm>
            <a:off x="1066800" y="228600"/>
            <a:ext cx="7499350" cy="6172200"/>
          </a:xfrm>
        </p:spPr>
        <p:txBody>
          <a:bodyPr>
            <a:normAutofit lnSpcReduction="10000"/>
          </a:bodyPr>
          <a:lstStyle/>
          <a:p>
            <a:pPr algn="ctr">
              <a:buFont typeface="Wingdings 2" pitchFamily="18" charset="2"/>
              <a:buNone/>
            </a:pPr>
            <a:endParaRPr lang="en-US" sz="2800" smtClean="0">
              <a:latin typeface="Berlin Sans FB" pitchFamily="34" charset="0"/>
            </a:endParaRPr>
          </a:p>
          <a:p>
            <a:pPr algn="ctr">
              <a:buFont typeface="Wingdings 2" pitchFamily="18" charset="2"/>
              <a:buNone/>
            </a:pPr>
            <a:endParaRPr lang="en-US" sz="2800" smtClean="0">
              <a:latin typeface="Berlin Sans FB" pitchFamily="34" charset="0"/>
            </a:endParaRPr>
          </a:p>
          <a:p>
            <a:pPr algn="ctr">
              <a:buFont typeface="Wingdings 2" pitchFamily="18" charset="2"/>
              <a:buNone/>
            </a:pPr>
            <a:r>
              <a:rPr lang="en-US" sz="2800" smtClean="0">
                <a:latin typeface="Berlin Sans FB" pitchFamily="34" charset="0"/>
              </a:rPr>
              <a:t>Let’s </a:t>
            </a:r>
          </a:p>
          <a:p>
            <a:pPr algn="ctr">
              <a:buFont typeface="Wingdings 2" pitchFamily="18" charset="2"/>
              <a:buNone/>
            </a:pPr>
            <a:r>
              <a:rPr lang="en-US" sz="2800" smtClean="0">
                <a:latin typeface="Berlin Sans FB" pitchFamily="34" charset="0"/>
              </a:rPr>
              <a:t>look </a:t>
            </a:r>
          </a:p>
          <a:p>
            <a:pPr algn="ctr">
              <a:buFont typeface="Wingdings 2" pitchFamily="18" charset="2"/>
              <a:buNone/>
            </a:pPr>
            <a:r>
              <a:rPr lang="en-US" sz="2800" smtClean="0">
                <a:latin typeface="Berlin Sans FB" pitchFamily="34" charset="0"/>
              </a:rPr>
              <a:t>at </a:t>
            </a:r>
          </a:p>
          <a:p>
            <a:pPr algn="ctr">
              <a:buFont typeface="Wingdings 2" pitchFamily="18" charset="2"/>
              <a:buNone/>
            </a:pPr>
            <a:r>
              <a:rPr lang="en-US" sz="2800" smtClean="0">
                <a:latin typeface="Berlin Sans FB" pitchFamily="34" charset="0"/>
              </a:rPr>
              <a:t>the new </a:t>
            </a:r>
          </a:p>
          <a:p>
            <a:pPr algn="ctr">
              <a:buFont typeface="Wingdings 2" pitchFamily="18" charset="2"/>
              <a:buNone/>
            </a:pPr>
            <a:r>
              <a:rPr lang="en-US" sz="2800" smtClean="0">
                <a:latin typeface="Berlin Sans FB" pitchFamily="34" charset="0"/>
              </a:rPr>
              <a:t>Social Studies Essential Standards </a:t>
            </a:r>
          </a:p>
          <a:p>
            <a:pPr algn="ctr">
              <a:buFont typeface="Wingdings 2" pitchFamily="18" charset="2"/>
              <a:buNone/>
            </a:pPr>
            <a:r>
              <a:rPr lang="en-US" sz="2800" smtClean="0">
                <a:latin typeface="Berlin Sans FB" pitchFamily="34" charset="0"/>
              </a:rPr>
              <a:t>from kindergarten </a:t>
            </a:r>
          </a:p>
          <a:p>
            <a:pPr algn="ctr">
              <a:buFont typeface="Wingdings 2" pitchFamily="18" charset="2"/>
              <a:buNone/>
            </a:pPr>
            <a:r>
              <a:rPr lang="en-US" sz="2800" smtClean="0">
                <a:latin typeface="Berlin Sans FB" pitchFamily="34" charset="0"/>
              </a:rPr>
              <a:t>through </a:t>
            </a:r>
          </a:p>
          <a:p>
            <a:pPr algn="ctr">
              <a:buFont typeface="Wingdings 2" pitchFamily="18" charset="2"/>
              <a:buNone/>
            </a:pPr>
            <a:r>
              <a:rPr lang="en-US" sz="2800" smtClean="0">
                <a:latin typeface="Berlin Sans FB" pitchFamily="34" charset="0"/>
              </a:rPr>
              <a:t>high school.</a:t>
            </a:r>
          </a:p>
          <a:p>
            <a:pPr algn="ctr">
              <a:buFont typeface="Wingdings 2" pitchFamily="18" charset="2"/>
              <a:buNone/>
            </a:pPr>
            <a:endParaRPr lang="en-US" sz="2800" smtClean="0">
              <a:latin typeface="Berlin Sans FB" pitchFamily="34" charset="0"/>
            </a:endParaRPr>
          </a:p>
          <a:p>
            <a:pPr>
              <a:buFont typeface="Wingdings 2" pitchFamily="18" charset="2"/>
              <a:buNone/>
            </a:pPr>
            <a:r>
              <a:rPr lang="en-US" sz="1600" smtClean="0">
                <a:latin typeface="Berlin Sans FB" pitchFamily="34" charset="0"/>
              </a:rPr>
              <a:t>Use </a:t>
            </a:r>
            <a:r>
              <a:rPr lang="en-US" sz="1600" i="1" smtClean="0">
                <a:latin typeface="Berlin Sans FB" pitchFamily="34" charset="0"/>
              </a:rPr>
              <a:t>2010 Social Studies Essential Standards:  </a:t>
            </a:r>
          </a:p>
          <a:p>
            <a:pPr>
              <a:buFont typeface="Wingdings 2" pitchFamily="18" charset="2"/>
              <a:buNone/>
            </a:pPr>
            <a:r>
              <a:rPr lang="en-US" sz="1600" i="1" smtClean="0">
                <a:latin typeface="Berlin Sans FB" pitchFamily="34" charset="0"/>
              </a:rPr>
              <a:t>     Meeting the Needs of All Students in the 21</a:t>
            </a:r>
            <a:r>
              <a:rPr lang="en-US" sz="1600" i="1" baseline="30000" smtClean="0">
                <a:latin typeface="Berlin Sans FB" pitchFamily="34" charset="0"/>
              </a:rPr>
              <a:t>st</a:t>
            </a:r>
            <a:r>
              <a:rPr lang="en-US" sz="1600" i="1" smtClean="0">
                <a:latin typeface="Berlin Sans FB" pitchFamily="34" charset="0"/>
              </a:rPr>
              <a:t> Century</a:t>
            </a:r>
            <a:r>
              <a:rPr lang="en-US" sz="1600" smtClean="0">
                <a:latin typeface="Berlin Sans FB" pitchFamily="34" charset="0"/>
              </a:rPr>
              <a:t>  to see the content K-12.</a:t>
            </a:r>
          </a:p>
        </p:txBody>
      </p:sp>
      <p:pic>
        <p:nvPicPr>
          <p:cNvPr id="23555" name="Picture 2" descr="C:\Documents and Settings\ajoyner\Local Settings\Temporary Internet Files\Content.IE5\HVCQJ9BG\MC900446120[1].wmf"/>
          <p:cNvPicPr>
            <a:picLocks noChangeAspect="1" noChangeArrowheads="1"/>
          </p:cNvPicPr>
          <p:nvPr/>
        </p:nvPicPr>
        <p:blipFill>
          <a:blip r:embed="rId3" cstate="print"/>
          <a:srcRect/>
          <a:stretch>
            <a:fillRect/>
          </a:stretch>
        </p:blipFill>
        <p:spPr bwMode="auto">
          <a:xfrm>
            <a:off x="1676400" y="609600"/>
            <a:ext cx="1927225" cy="900113"/>
          </a:xfrm>
          <a:prstGeom prst="rect">
            <a:avLst/>
          </a:prstGeom>
          <a:noFill/>
          <a:ln w="9525">
            <a:noFill/>
            <a:miter lim="800000"/>
            <a:headEnd/>
            <a:tailEnd/>
          </a:ln>
        </p:spPr>
      </p:pic>
      <p:pic>
        <p:nvPicPr>
          <p:cNvPr id="23556" name="Picture 3" descr="C:\Documents and Settings\ajoyner\Local Settings\Temporary Internet Files\Content.IE5\8ENGF7W3\MP900439417[1].jpg"/>
          <p:cNvPicPr>
            <a:picLocks noChangeAspect="1" noChangeArrowheads="1"/>
          </p:cNvPicPr>
          <p:nvPr/>
        </p:nvPicPr>
        <p:blipFill>
          <a:blip r:embed="rId4" cstate="print"/>
          <a:srcRect/>
          <a:stretch>
            <a:fillRect/>
          </a:stretch>
        </p:blipFill>
        <p:spPr bwMode="auto">
          <a:xfrm>
            <a:off x="6553200" y="4800600"/>
            <a:ext cx="1981200" cy="1322388"/>
          </a:xfrm>
          <a:prstGeom prst="rect">
            <a:avLst/>
          </a:prstGeom>
          <a:noFill/>
          <a:ln w="9525">
            <a:noFill/>
            <a:miter lim="800000"/>
            <a:headEnd/>
            <a:tailEnd/>
          </a:ln>
        </p:spPr>
      </p:pic>
      <p:pic>
        <p:nvPicPr>
          <p:cNvPr id="6" name="ss slide 15.wav">
            <a:hlinkClick r:id="" action="ppaction://media"/>
          </p:cNvPr>
          <p:cNvPicPr>
            <a:picLocks noRot="1" noChangeAspect="1"/>
          </p:cNvPicPr>
          <p:nvPr>
            <a:wavAudioFile r:embed="rId1" name="ss slide 15.wav"/>
          </p:nvPr>
        </p:nvPicPr>
        <p:blipFill>
          <a:blip r:embed="rId5" cstate="print"/>
          <a:stretch>
            <a:fillRect/>
          </a:stretch>
        </p:blipFill>
        <p:spPr>
          <a:xfrm>
            <a:off x="8534400" y="3048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725"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subTitle" idx="1"/>
          </p:nvPr>
        </p:nvSpPr>
        <p:spPr>
          <a:xfrm>
            <a:off x="1371600" y="0"/>
            <a:ext cx="7543800" cy="6858000"/>
          </a:xfrm>
          <a:solidFill>
            <a:schemeClr val="bg1"/>
          </a:solidFill>
        </p:spPr>
        <p:txBody>
          <a:bodyPr rtlCol="0">
            <a:normAutofit/>
          </a:bodyPr>
          <a:lstStyle/>
          <a:p>
            <a:pPr eaLnBrk="1" fontAlgn="auto" hangingPunct="1">
              <a:spcAft>
                <a:spcPts val="0"/>
              </a:spcAft>
              <a:buFont typeface="Arial" pitchFamily="34" charset="0"/>
              <a:buNone/>
              <a:defRPr/>
            </a:pPr>
            <a:endParaRPr lang="en-US" b="1" dirty="0" smtClean="0">
              <a:solidFill>
                <a:schemeClr val="tx1"/>
              </a:solidFill>
            </a:endParaRPr>
          </a:p>
          <a:p>
            <a:pPr eaLnBrk="1" fontAlgn="auto" hangingPunct="1">
              <a:spcAft>
                <a:spcPts val="0"/>
              </a:spcAft>
              <a:buFont typeface="Arial" pitchFamily="34" charset="0"/>
              <a:buNone/>
              <a:defRPr/>
            </a:pPr>
            <a:r>
              <a:rPr lang="en-US" b="1" dirty="0" smtClean="0">
                <a:solidFill>
                  <a:schemeClr val="tx1"/>
                </a:solidFill>
              </a:rPr>
              <a:t>How are the </a:t>
            </a:r>
          </a:p>
          <a:p>
            <a:pPr eaLnBrk="1" fontAlgn="auto" hangingPunct="1">
              <a:spcAft>
                <a:spcPts val="0"/>
              </a:spcAft>
              <a:buFont typeface="Arial" pitchFamily="34" charset="0"/>
              <a:buNone/>
              <a:defRPr/>
            </a:pPr>
            <a:r>
              <a:rPr lang="en-US" b="1" dirty="0" smtClean="0">
                <a:solidFill>
                  <a:schemeClr val="tx1"/>
                </a:solidFill>
              </a:rPr>
              <a:t>K-12 Social Studies Essential Standards</a:t>
            </a:r>
          </a:p>
          <a:p>
            <a:pPr eaLnBrk="1" fontAlgn="auto" hangingPunct="1">
              <a:spcAft>
                <a:spcPts val="0"/>
              </a:spcAft>
              <a:buFont typeface="Arial" pitchFamily="34" charset="0"/>
              <a:buNone/>
              <a:defRPr/>
            </a:pPr>
            <a:r>
              <a:rPr lang="en-US" b="1" dirty="0" smtClean="0">
                <a:solidFill>
                  <a:schemeClr val="tx1"/>
                </a:solidFill>
              </a:rPr>
              <a:t>different from the Standard Course of Study?</a:t>
            </a:r>
          </a:p>
          <a:p>
            <a:pPr eaLnBrk="1" fontAlgn="auto" hangingPunct="1">
              <a:spcAft>
                <a:spcPts val="0"/>
              </a:spcAft>
              <a:buFont typeface="Arial" pitchFamily="34" charset="0"/>
              <a:buNone/>
              <a:defRPr/>
            </a:pPr>
            <a:endParaRPr lang="en-US" b="1" dirty="0" smtClean="0">
              <a:solidFill>
                <a:schemeClr val="tx1"/>
              </a:solidFill>
            </a:endParaRPr>
          </a:p>
          <a:p>
            <a:pPr lvl="2" eaLnBrk="1" fontAlgn="auto" hangingPunct="1">
              <a:lnSpc>
                <a:spcPct val="120000"/>
              </a:lnSpc>
              <a:spcBef>
                <a:spcPts val="0"/>
              </a:spcBef>
              <a:spcAft>
                <a:spcPts val="0"/>
              </a:spcAft>
              <a:buFont typeface="Arial" pitchFamily="34" charset="0"/>
              <a:buNone/>
              <a:defRPr/>
            </a:pPr>
            <a:r>
              <a:rPr lang="en-US" sz="3600" dirty="0" smtClean="0"/>
              <a:t>•</a:t>
            </a:r>
            <a:r>
              <a:rPr lang="en-US" sz="3600" b="1" dirty="0" smtClean="0"/>
              <a:t>Use of five strands</a:t>
            </a:r>
          </a:p>
          <a:p>
            <a:pPr lvl="2" eaLnBrk="1" fontAlgn="auto" hangingPunct="1">
              <a:lnSpc>
                <a:spcPct val="120000"/>
              </a:lnSpc>
              <a:spcBef>
                <a:spcPts val="0"/>
              </a:spcBef>
              <a:spcAft>
                <a:spcPts val="0"/>
              </a:spcAft>
              <a:buFont typeface="Arial" pitchFamily="34" charset="0"/>
              <a:buNone/>
              <a:defRPr/>
            </a:pPr>
            <a:endParaRPr lang="en-US" sz="3600" b="1" dirty="0" smtClean="0"/>
          </a:p>
          <a:p>
            <a:pPr lvl="2" eaLnBrk="1" fontAlgn="auto" hangingPunct="1">
              <a:lnSpc>
                <a:spcPct val="120000"/>
              </a:lnSpc>
              <a:spcBef>
                <a:spcPts val="0"/>
              </a:spcBef>
              <a:spcAft>
                <a:spcPts val="0"/>
              </a:spcAft>
              <a:buFont typeface="Arial" pitchFamily="34" charset="0"/>
              <a:buNone/>
              <a:defRPr/>
            </a:pPr>
            <a:r>
              <a:rPr lang="en-US" sz="3600" dirty="0" smtClean="0"/>
              <a:t>•</a:t>
            </a:r>
            <a:r>
              <a:rPr lang="en-US" sz="3600" b="1" dirty="0" smtClean="0"/>
              <a:t>Conceptual focus</a:t>
            </a:r>
          </a:p>
          <a:p>
            <a:pPr lvl="2" eaLnBrk="1" fontAlgn="auto" hangingPunct="1">
              <a:lnSpc>
                <a:spcPct val="120000"/>
              </a:lnSpc>
              <a:spcBef>
                <a:spcPts val="0"/>
              </a:spcBef>
              <a:spcAft>
                <a:spcPts val="0"/>
              </a:spcAft>
              <a:buFont typeface="Arial" pitchFamily="34" charset="0"/>
              <a:buNone/>
              <a:defRPr/>
            </a:pPr>
            <a:endParaRPr lang="en-US" sz="3600" b="1" dirty="0" smtClean="0"/>
          </a:p>
          <a:p>
            <a:pPr lvl="2" eaLnBrk="1" fontAlgn="auto" hangingPunct="1">
              <a:spcBef>
                <a:spcPts val="0"/>
              </a:spcBef>
              <a:spcAft>
                <a:spcPts val="0"/>
              </a:spcAft>
              <a:buFont typeface="Arial" pitchFamily="34" charset="0"/>
              <a:buNone/>
              <a:defRPr/>
            </a:pPr>
            <a:r>
              <a:rPr lang="en-US" sz="3600" dirty="0" smtClean="0"/>
              <a:t>•</a:t>
            </a:r>
            <a:r>
              <a:rPr lang="en-US" sz="3600" b="1" dirty="0" smtClean="0"/>
              <a:t>Use of </a:t>
            </a:r>
            <a:r>
              <a:rPr lang="en-US" sz="3600" b="1" i="1" dirty="0" smtClean="0">
                <a:solidFill>
                  <a:srgbClr val="0070C0"/>
                </a:solidFill>
              </a:rPr>
              <a:t>Revised </a:t>
            </a:r>
            <a:r>
              <a:rPr lang="en-US" sz="3600" b="1" dirty="0" smtClean="0"/>
              <a:t>Bloom’s Taxonomy</a:t>
            </a:r>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p:txBody>
      </p:sp>
      <p:pic>
        <p:nvPicPr>
          <p:cNvPr id="24579" name="Picture 3" descr="C:\Documents and Settings\ajoyner\Local Settings\Temporary Internet Files\Content.IE5\S6UJYKTL\MP900431167[1].jpg"/>
          <p:cNvPicPr>
            <a:picLocks noChangeAspect="1" noChangeArrowheads="1"/>
          </p:cNvPicPr>
          <p:nvPr/>
        </p:nvPicPr>
        <p:blipFill>
          <a:blip r:embed="rId3" cstate="print"/>
          <a:srcRect/>
          <a:stretch>
            <a:fillRect/>
          </a:stretch>
        </p:blipFill>
        <p:spPr bwMode="auto">
          <a:xfrm>
            <a:off x="381000" y="5181600"/>
            <a:ext cx="1524000" cy="1016000"/>
          </a:xfrm>
          <a:prstGeom prst="rect">
            <a:avLst/>
          </a:prstGeom>
          <a:noFill/>
          <a:ln w="9525">
            <a:noFill/>
            <a:miter lim="800000"/>
            <a:headEnd/>
            <a:tailEnd/>
          </a:ln>
        </p:spPr>
      </p:pic>
      <p:pic>
        <p:nvPicPr>
          <p:cNvPr id="5" name="ss slide 16.wav">
            <a:hlinkClick r:id="" action="ppaction://media"/>
          </p:cNvPr>
          <p:cNvPicPr>
            <a:picLocks noRot="1" noChangeAspect="1"/>
          </p:cNvPicPr>
          <p:nvPr>
            <a:wavAudioFile r:embed="rId1" name="ss slide 16.wav"/>
          </p:nvPr>
        </p:nvPicPr>
        <p:blipFill>
          <a:blip r:embed="rId4" cstate="print"/>
          <a:stretch>
            <a:fillRect/>
          </a:stretch>
        </p:blipFill>
        <p:spPr>
          <a:xfrm>
            <a:off x="8534400" y="3048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61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2"/>
          <p:cNvSpPr>
            <a:spLocks noGrp="1"/>
          </p:cNvSpPr>
          <p:nvPr>
            <p:ph idx="1"/>
          </p:nvPr>
        </p:nvSpPr>
        <p:spPr>
          <a:xfrm>
            <a:off x="838200" y="228600"/>
            <a:ext cx="8305800" cy="6019800"/>
          </a:xfrm>
        </p:spPr>
        <p:txBody>
          <a:bodyPr/>
          <a:lstStyle/>
          <a:p>
            <a:pPr eaLnBrk="1" hangingPunct="1">
              <a:buFont typeface="Arial" charset="0"/>
              <a:buNone/>
            </a:pPr>
            <a:r>
              <a:rPr lang="en-US" sz="1400" b="1" i="1" smtClean="0"/>
              <a:t>     How are the Social Studies Essential Standards different from the Standard Course of Study?</a:t>
            </a:r>
          </a:p>
          <a:p>
            <a:pPr eaLnBrk="1" hangingPunct="1">
              <a:buFont typeface="Arial" charset="0"/>
              <a:buNone/>
            </a:pPr>
            <a:endParaRPr lang="en-US" b="1" smtClean="0"/>
          </a:p>
          <a:p>
            <a:pPr eaLnBrk="1" hangingPunct="1">
              <a:buFont typeface="Arial" charset="0"/>
              <a:buNone/>
            </a:pPr>
            <a:endParaRPr lang="en-US" b="1" smtClean="0"/>
          </a:p>
          <a:p>
            <a:pPr algn="ctr" eaLnBrk="1" hangingPunct="1">
              <a:spcAft>
                <a:spcPts val="1800"/>
              </a:spcAft>
              <a:buFont typeface="Arial" charset="0"/>
              <a:buNone/>
            </a:pPr>
            <a:r>
              <a:rPr lang="en-US" sz="6000" b="1" smtClean="0">
                <a:solidFill>
                  <a:srgbClr val="00B0F0"/>
                </a:solidFill>
              </a:rPr>
              <a:t>1</a:t>
            </a:r>
            <a:r>
              <a:rPr lang="en-US" sz="6000" b="1" baseline="30000" smtClean="0">
                <a:solidFill>
                  <a:srgbClr val="00B0F0"/>
                </a:solidFill>
              </a:rPr>
              <a:t>st</a:t>
            </a:r>
            <a:r>
              <a:rPr lang="en-US" sz="6000" b="1" smtClean="0">
                <a:solidFill>
                  <a:srgbClr val="00B0F0"/>
                </a:solidFill>
              </a:rPr>
              <a:t> Major shift-</a:t>
            </a:r>
          </a:p>
          <a:p>
            <a:pPr lvl="2" algn="ctr" eaLnBrk="1" hangingPunct="1">
              <a:lnSpc>
                <a:spcPct val="120000"/>
              </a:lnSpc>
              <a:spcBef>
                <a:spcPct val="0"/>
              </a:spcBef>
              <a:spcAft>
                <a:spcPts val="1800"/>
              </a:spcAft>
              <a:buFont typeface="Arial" charset="0"/>
              <a:buNone/>
            </a:pPr>
            <a:r>
              <a:rPr lang="en-US" sz="6000" b="1" smtClean="0"/>
              <a:t>Use of five strands</a:t>
            </a:r>
          </a:p>
          <a:p>
            <a:endParaRPr lang="en-US" smtClean="0"/>
          </a:p>
        </p:txBody>
      </p:sp>
      <p:pic>
        <p:nvPicPr>
          <p:cNvPr id="4" name="ss slide 17.wav">
            <a:hlinkClick r:id="" action="ppaction://media"/>
          </p:cNvPr>
          <p:cNvPicPr>
            <a:picLocks noRot="1" noChangeAspect="1"/>
          </p:cNvPicPr>
          <p:nvPr>
            <a:wavAudioFile r:embed="rId1" name="ss slide 17.wav"/>
          </p:nvPr>
        </p:nvPicPr>
        <p:blipFill>
          <a:blip r:embed="rId3" cstate="print"/>
          <a:stretch>
            <a:fillRect/>
          </a:stretch>
        </p:blipFill>
        <p:spPr>
          <a:xfrm>
            <a:off x="8610600" y="228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67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Grp="1" noChangeAspect="1" noChangeArrowheads="1"/>
          </p:cNvPicPr>
          <p:nvPr>
            <p:ph idx="1"/>
          </p:nvPr>
        </p:nvPicPr>
        <p:blipFill>
          <a:blip r:embed="rId3" cstate="print"/>
          <a:srcRect/>
          <a:stretch>
            <a:fillRect/>
          </a:stretch>
        </p:blipFill>
        <p:spPr>
          <a:xfrm>
            <a:off x="935038" y="0"/>
            <a:ext cx="8208962" cy="6858000"/>
          </a:xfrm>
          <a:noFill/>
        </p:spPr>
      </p:pic>
      <p:pic>
        <p:nvPicPr>
          <p:cNvPr id="4" name="ss slide 18.wav">
            <a:hlinkClick r:id="" action="ppaction://media"/>
          </p:cNvPr>
          <p:cNvPicPr>
            <a:picLocks noRot="1" noChangeAspect="1"/>
          </p:cNvPicPr>
          <p:nvPr>
            <a:wavAudioFile r:embed="rId1" name="ss slide 18.wav"/>
          </p:nvPr>
        </p:nvPicPr>
        <p:blipFill>
          <a:blip r:embed="rId4" cstate="print"/>
          <a:stretch>
            <a:fillRect/>
          </a:stretch>
        </p:blipFill>
        <p:spPr>
          <a:xfrm>
            <a:off x="8534400" y="228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05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Grp="1" noChangeAspect="1" noChangeArrowheads="1"/>
          </p:cNvPicPr>
          <p:nvPr>
            <p:ph idx="1"/>
          </p:nvPr>
        </p:nvPicPr>
        <p:blipFill>
          <a:blip r:embed="rId3" cstate="print"/>
          <a:srcRect/>
          <a:stretch>
            <a:fillRect/>
          </a:stretch>
        </p:blipFill>
        <p:spPr>
          <a:xfrm>
            <a:off x="1143000" y="381000"/>
            <a:ext cx="7772400" cy="6019800"/>
          </a:xfrm>
          <a:noFill/>
        </p:spPr>
      </p:pic>
      <p:pic>
        <p:nvPicPr>
          <p:cNvPr id="4" name="ss slide 19.wav">
            <a:hlinkClick r:id="" action="ppaction://media"/>
          </p:cNvPr>
          <p:cNvPicPr>
            <a:picLocks noRot="1" noChangeAspect="1"/>
          </p:cNvPicPr>
          <p:nvPr>
            <a:wavAudioFile r:embed="rId1" name="ss slide 19.wav"/>
          </p:nvPr>
        </p:nvPicPr>
        <p:blipFill>
          <a:blip r:embed="rId4" cstate="print"/>
          <a:stretch>
            <a:fillRect/>
          </a:stretch>
        </p:blipFill>
        <p:spPr>
          <a:xfrm>
            <a:off x="8534400" y="1524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24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2"/>
          <p:cNvSpPr>
            <a:spLocks noGrp="1"/>
          </p:cNvSpPr>
          <p:nvPr>
            <p:ph idx="1"/>
          </p:nvPr>
        </p:nvSpPr>
        <p:spPr>
          <a:xfrm>
            <a:off x="1435100" y="457200"/>
            <a:ext cx="7499350" cy="5791200"/>
          </a:xfrm>
        </p:spPr>
        <p:txBody>
          <a:bodyPr/>
          <a:lstStyle/>
          <a:p>
            <a:pPr algn="ctr">
              <a:buFont typeface="Wingdings 2" pitchFamily="18" charset="2"/>
              <a:buNone/>
            </a:pPr>
            <a:r>
              <a:rPr lang="en-US" sz="4000" smtClean="0">
                <a:latin typeface="Berlin Sans FB" pitchFamily="34" charset="0"/>
              </a:rPr>
              <a:t>What </a:t>
            </a:r>
          </a:p>
          <a:p>
            <a:pPr algn="ctr">
              <a:buFont typeface="Wingdings 2" pitchFamily="18" charset="2"/>
              <a:buNone/>
            </a:pPr>
            <a:r>
              <a:rPr lang="en-US" sz="4000" smtClean="0">
                <a:latin typeface="Berlin Sans FB" pitchFamily="34" charset="0"/>
              </a:rPr>
              <a:t>do </a:t>
            </a:r>
          </a:p>
          <a:p>
            <a:pPr algn="ctr">
              <a:buFont typeface="Wingdings 2" pitchFamily="18" charset="2"/>
              <a:buNone/>
            </a:pPr>
            <a:r>
              <a:rPr lang="en-US" sz="4000" smtClean="0">
                <a:latin typeface="Berlin Sans FB" pitchFamily="34" charset="0"/>
              </a:rPr>
              <a:t>you </a:t>
            </a:r>
          </a:p>
          <a:p>
            <a:pPr algn="ctr">
              <a:buFont typeface="Wingdings 2" pitchFamily="18" charset="2"/>
              <a:buNone/>
            </a:pPr>
            <a:r>
              <a:rPr lang="en-US" sz="4000" smtClean="0">
                <a:solidFill>
                  <a:srgbClr val="C00000"/>
                </a:solidFill>
                <a:latin typeface="Berlin Sans FB" pitchFamily="34" charset="0"/>
              </a:rPr>
              <a:t>know </a:t>
            </a:r>
          </a:p>
          <a:p>
            <a:pPr algn="ctr">
              <a:buFont typeface="Wingdings 2" pitchFamily="18" charset="2"/>
              <a:buNone/>
            </a:pPr>
            <a:r>
              <a:rPr lang="en-US" sz="4000" smtClean="0">
                <a:latin typeface="Berlin Sans FB" pitchFamily="34" charset="0"/>
              </a:rPr>
              <a:t>about </a:t>
            </a:r>
          </a:p>
          <a:p>
            <a:pPr algn="ctr">
              <a:buFont typeface="Wingdings 2" pitchFamily="18" charset="2"/>
              <a:buNone/>
            </a:pPr>
            <a:r>
              <a:rPr lang="en-US" sz="4000" smtClean="0">
                <a:latin typeface="Berlin Sans FB" pitchFamily="34" charset="0"/>
              </a:rPr>
              <a:t>the new Social Studies </a:t>
            </a:r>
          </a:p>
          <a:p>
            <a:pPr algn="ctr">
              <a:buFont typeface="Wingdings 2" pitchFamily="18" charset="2"/>
              <a:buNone/>
            </a:pPr>
            <a:r>
              <a:rPr lang="en-US" sz="4000" smtClean="0">
                <a:latin typeface="Berlin Sans FB" pitchFamily="34" charset="0"/>
              </a:rPr>
              <a:t>Essential Standards?</a:t>
            </a:r>
          </a:p>
        </p:txBody>
      </p:sp>
      <p:pic>
        <p:nvPicPr>
          <p:cNvPr id="10243" name="Picture 2" descr="C:\Documents and Settings\ajoyner\Local Settings\Temporary Internet Files\Content.IE5\8ENGF7W3\MC900363344[1].wmf"/>
          <p:cNvPicPr>
            <a:picLocks noChangeAspect="1" noChangeArrowheads="1"/>
          </p:cNvPicPr>
          <p:nvPr/>
        </p:nvPicPr>
        <p:blipFill>
          <a:blip r:embed="rId3" cstate="print"/>
          <a:srcRect/>
          <a:stretch>
            <a:fillRect/>
          </a:stretch>
        </p:blipFill>
        <p:spPr bwMode="auto">
          <a:xfrm>
            <a:off x="4038600" y="5562600"/>
            <a:ext cx="2725738" cy="758825"/>
          </a:xfrm>
          <a:prstGeom prst="rect">
            <a:avLst/>
          </a:prstGeom>
          <a:noFill/>
          <a:ln w="9525">
            <a:noFill/>
            <a:miter lim="800000"/>
            <a:headEnd/>
            <a:tailEnd/>
          </a:ln>
        </p:spPr>
      </p:pic>
      <p:pic>
        <p:nvPicPr>
          <p:cNvPr id="5" name="ss slide 2.wav">
            <a:hlinkClick r:id="" action="ppaction://media"/>
          </p:cNvPr>
          <p:cNvPicPr>
            <a:picLocks noRot="1" noChangeAspect="1"/>
          </p:cNvPicPr>
          <p:nvPr>
            <a:wavAudioFile r:embed="rId1" name="ss slide 2.wav"/>
          </p:nvPr>
        </p:nvPicPr>
        <p:blipFill>
          <a:blip r:embed="rId4" cstate="print"/>
          <a:stretch>
            <a:fillRect/>
          </a:stretch>
        </p:blipFill>
        <p:spPr>
          <a:xfrm>
            <a:off x="7848600" y="609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98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3"/>
          <p:cNvPicPr>
            <a:picLocks noGrp="1" noChangeAspect="1" noChangeArrowheads="1"/>
          </p:cNvPicPr>
          <p:nvPr>
            <p:ph idx="1"/>
          </p:nvPr>
        </p:nvPicPr>
        <p:blipFill>
          <a:blip r:embed="rId3" cstate="print"/>
          <a:srcRect/>
          <a:stretch>
            <a:fillRect/>
          </a:stretch>
        </p:blipFill>
        <p:spPr>
          <a:xfrm>
            <a:off x="0" y="0"/>
            <a:ext cx="9144000" cy="6858000"/>
          </a:xfrm>
          <a:noFill/>
        </p:spPr>
      </p:pic>
      <p:cxnSp>
        <p:nvCxnSpPr>
          <p:cNvPr id="19" name="Straight Arrow Connector 18"/>
          <p:cNvCxnSpPr/>
          <p:nvPr/>
        </p:nvCxnSpPr>
        <p:spPr>
          <a:xfrm>
            <a:off x="1676400" y="1371600"/>
            <a:ext cx="1752600" cy="152400"/>
          </a:xfrm>
          <a:prstGeom prst="straightConnector1">
            <a:avLst/>
          </a:prstGeom>
          <a:ln w="63500">
            <a:solidFill>
              <a:srgbClr val="FF33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1752600" y="1447800"/>
            <a:ext cx="533400" cy="838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1752600" y="1447800"/>
            <a:ext cx="3352800" cy="1676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1752600" y="1447800"/>
            <a:ext cx="3200400" cy="3276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1676400" y="1524000"/>
            <a:ext cx="1219200" cy="3124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9" name="ss slide 20.wav">
            <a:hlinkClick r:id="" action="ppaction://media"/>
          </p:cNvPr>
          <p:cNvPicPr>
            <a:picLocks noRot="1" noChangeAspect="1"/>
          </p:cNvPicPr>
          <p:nvPr>
            <a:wavAudioFile r:embed="rId1" name="ss slide 20.wav"/>
          </p:nvPr>
        </p:nvPicPr>
        <p:blipFill>
          <a:blip r:embed="rId4" cstate="print"/>
          <a:stretch>
            <a:fillRect/>
          </a:stretch>
        </p:blipFill>
        <p:spPr>
          <a:xfrm>
            <a:off x="8610600" y="228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660"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bwMode="auto"/>
        <p:txBody>
          <a:bodyPr vert="horz" wrap="square" lIns="91440" tIns="45720" rIns="91440" bIns="45720" numCol="1" anchorCtr="0" compatLnSpc="1">
            <a:prstTxWarp prst="textNoShape">
              <a:avLst/>
            </a:prstTxWarp>
          </a:bodyPr>
          <a:lstStyle/>
          <a:p>
            <a:pPr algn="ctr" eaLnBrk="1" hangingPunct="1"/>
            <a:r>
              <a:rPr lang="en-US" sz="4800" smtClean="0">
                <a:solidFill>
                  <a:srgbClr val="FF0000"/>
                </a:solidFill>
                <a:effectLst/>
                <a:latin typeface="Berlin Sans FB" pitchFamily="34" charset="0"/>
              </a:rPr>
              <a:t>Strands</a:t>
            </a:r>
          </a:p>
        </p:txBody>
      </p:sp>
      <p:sp>
        <p:nvSpPr>
          <p:cNvPr id="29699" name="Content Placeholder 2"/>
          <p:cNvSpPr>
            <a:spLocks noGrp="1"/>
          </p:cNvSpPr>
          <p:nvPr>
            <p:ph idx="1"/>
          </p:nvPr>
        </p:nvSpPr>
        <p:spPr>
          <a:xfrm>
            <a:off x="990600" y="1219200"/>
            <a:ext cx="7943850" cy="5334000"/>
          </a:xfrm>
        </p:spPr>
        <p:txBody>
          <a:bodyPr/>
          <a:lstStyle/>
          <a:p>
            <a:pPr eaLnBrk="1" hangingPunct="1">
              <a:spcAft>
                <a:spcPts val="600"/>
              </a:spcAft>
            </a:pPr>
            <a:r>
              <a:rPr lang="en-US" sz="4000" smtClean="0">
                <a:solidFill>
                  <a:srgbClr val="0070C0"/>
                </a:solidFill>
                <a:latin typeface="Berlin Sans FB" pitchFamily="34" charset="0"/>
              </a:rPr>
              <a:t>H–        History</a:t>
            </a:r>
          </a:p>
          <a:p>
            <a:pPr eaLnBrk="1" hangingPunct="1">
              <a:spcBef>
                <a:spcPct val="0"/>
              </a:spcBef>
            </a:pPr>
            <a:r>
              <a:rPr lang="en-US" sz="4000" smtClean="0">
                <a:solidFill>
                  <a:srgbClr val="993300"/>
                </a:solidFill>
                <a:latin typeface="Berlin Sans FB" pitchFamily="34" charset="0"/>
              </a:rPr>
              <a:t>G–        Geography and           </a:t>
            </a:r>
          </a:p>
          <a:p>
            <a:pPr eaLnBrk="1" hangingPunct="1">
              <a:spcBef>
                <a:spcPct val="0"/>
              </a:spcBef>
              <a:spcAft>
                <a:spcPts val="600"/>
              </a:spcAft>
              <a:buFont typeface="Wingdings 2" pitchFamily="18" charset="2"/>
              <a:buNone/>
            </a:pPr>
            <a:r>
              <a:rPr lang="en-US" sz="4000" smtClean="0">
                <a:solidFill>
                  <a:srgbClr val="993300"/>
                </a:solidFill>
                <a:latin typeface="Berlin Sans FB" pitchFamily="34" charset="0"/>
              </a:rPr>
              <a:t>               Environmental Literacy</a:t>
            </a:r>
          </a:p>
          <a:p>
            <a:pPr eaLnBrk="1" hangingPunct="1">
              <a:spcBef>
                <a:spcPct val="0"/>
              </a:spcBef>
            </a:pPr>
            <a:r>
              <a:rPr lang="en-US" sz="4000" smtClean="0">
                <a:solidFill>
                  <a:srgbClr val="00B050"/>
                </a:solidFill>
                <a:latin typeface="Berlin Sans FB" pitchFamily="34" charset="0"/>
              </a:rPr>
              <a:t>E–         Economics and </a:t>
            </a:r>
          </a:p>
          <a:p>
            <a:pPr eaLnBrk="1" hangingPunct="1">
              <a:spcBef>
                <a:spcPct val="0"/>
              </a:spcBef>
              <a:spcAft>
                <a:spcPts val="600"/>
              </a:spcAft>
              <a:buFont typeface="Wingdings 2" pitchFamily="18" charset="2"/>
              <a:buNone/>
            </a:pPr>
            <a:r>
              <a:rPr lang="en-US" sz="4000" smtClean="0">
                <a:solidFill>
                  <a:srgbClr val="00B050"/>
                </a:solidFill>
                <a:latin typeface="Berlin Sans FB" pitchFamily="34" charset="0"/>
              </a:rPr>
              <a:t>		         Financial Literacy</a:t>
            </a:r>
          </a:p>
          <a:p>
            <a:pPr eaLnBrk="1" hangingPunct="1"/>
            <a:r>
              <a:rPr lang="en-US" sz="4000" smtClean="0">
                <a:solidFill>
                  <a:srgbClr val="FF0000"/>
                </a:solidFill>
                <a:latin typeface="Berlin Sans FB" pitchFamily="34" charset="0"/>
              </a:rPr>
              <a:t>C&amp;G–   Civics and Government</a:t>
            </a:r>
          </a:p>
          <a:p>
            <a:pPr eaLnBrk="1" hangingPunct="1"/>
            <a:r>
              <a:rPr lang="en-US" sz="4000" smtClean="0">
                <a:solidFill>
                  <a:srgbClr val="7030A0"/>
                </a:solidFill>
                <a:latin typeface="Berlin Sans FB" pitchFamily="34" charset="0"/>
              </a:rPr>
              <a:t>C–         Culture </a:t>
            </a:r>
          </a:p>
        </p:txBody>
      </p:sp>
      <p:pic>
        <p:nvPicPr>
          <p:cNvPr id="5" name="ss slide 21.wav">
            <a:hlinkClick r:id="" action="ppaction://media"/>
          </p:cNvPr>
          <p:cNvPicPr>
            <a:picLocks noRot="1" noChangeAspect="1"/>
          </p:cNvPicPr>
          <p:nvPr>
            <a:wavAudioFile r:embed="rId1" name="ss slide 21.wav"/>
          </p:nvPr>
        </p:nvPicPr>
        <p:blipFill>
          <a:blip r:embed="rId3" cstate="print"/>
          <a:stretch>
            <a:fillRect/>
          </a:stretch>
        </p:blipFill>
        <p:spPr>
          <a:xfrm>
            <a:off x="8610600" y="1524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37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Grp="1" noChangeAspect="1" noChangeArrowheads="1"/>
          </p:cNvPicPr>
          <p:nvPr>
            <p:ph idx="1"/>
          </p:nvPr>
        </p:nvPicPr>
        <p:blipFill>
          <a:blip r:embed="rId3" cstate="print"/>
          <a:srcRect/>
          <a:stretch>
            <a:fillRect/>
          </a:stretch>
        </p:blipFill>
        <p:spPr>
          <a:xfrm>
            <a:off x="1179513" y="914400"/>
            <a:ext cx="7964487" cy="4967288"/>
          </a:xfrm>
          <a:noFill/>
        </p:spPr>
      </p:pic>
      <p:pic>
        <p:nvPicPr>
          <p:cNvPr id="4" name="ss slide 22.wav">
            <a:hlinkClick r:id="" action="ppaction://media"/>
          </p:cNvPr>
          <p:cNvPicPr>
            <a:picLocks noRot="1" noChangeAspect="1"/>
          </p:cNvPicPr>
          <p:nvPr>
            <a:wavAudioFile r:embed="rId1" name="ss slide 22.wav"/>
          </p:nvPr>
        </p:nvPicPr>
        <p:blipFill>
          <a:blip r:embed="rId4" cstate="print"/>
          <a:stretch>
            <a:fillRect/>
          </a:stretch>
        </p:blipFill>
        <p:spPr>
          <a:xfrm>
            <a:off x="8610600" y="1524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05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Grp="1" noChangeAspect="1" noChangeArrowheads="1"/>
          </p:cNvPicPr>
          <p:nvPr>
            <p:ph idx="1"/>
          </p:nvPr>
        </p:nvPicPr>
        <p:blipFill>
          <a:blip r:embed="rId2" cstate="print"/>
          <a:stretch>
            <a:fillRect/>
          </a:stretch>
        </p:blipFill>
        <p:spPr>
          <a:xfrm>
            <a:off x="1435100" y="2007644"/>
            <a:ext cx="7499350" cy="3680911"/>
          </a:xfrm>
          <a:noFill/>
        </p:spPr>
      </p:pic>
      <p:sp>
        <p:nvSpPr>
          <p:cNvPr id="31747" name="TextBox 2"/>
          <p:cNvSpPr txBox="1">
            <a:spLocks noChangeArrowheads="1"/>
          </p:cNvSpPr>
          <p:nvPr/>
        </p:nvSpPr>
        <p:spPr bwMode="auto">
          <a:xfrm>
            <a:off x="1066800" y="381000"/>
            <a:ext cx="7010400" cy="1446213"/>
          </a:xfrm>
          <a:prstGeom prst="rect">
            <a:avLst/>
          </a:prstGeom>
          <a:noFill/>
          <a:ln w="9525">
            <a:noFill/>
            <a:miter lim="800000"/>
            <a:headEnd/>
            <a:tailEnd/>
          </a:ln>
        </p:spPr>
        <p:txBody>
          <a:bodyPr>
            <a:spAutoFit/>
          </a:bodyPr>
          <a:lstStyle/>
          <a:p>
            <a:r>
              <a:rPr lang="en-US" sz="4400">
                <a:latin typeface="Berlin Sans FB Demi" pitchFamily="34" charset="0"/>
              </a:rPr>
              <a:t>What grade is this?</a:t>
            </a:r>
          </a:p>
          <a:p>
            <a:r>
              <a:rPr lang="en-US" sz="4400">
                <a:latin typeface="Berlin Sans FB Demi" pitchFamily="34" charset="0"/>
              </a:rPr>
              <a:t>Which strand is this?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Grp="1" noChangeAspect="1" noChangeArrowheads="1"/>
          </p:cNvPicPr>
          <p:nvPr>
            <p:ph idx="1"/>
          </p:nvPr>
        </p:nvPicPr>
        <p:blipFill>
          <a:blip r:embed="rId2" cstate="print"/>
          <a:stretch>
            <a:fillRect/>
          </a:stretch>
        </p:blipFill>
        <p:spPr>
          <a:xfrm>
            <a:off x="1435100" y="2007644"/>
            <a:ext cx="7499350" cy="3680911"/>
          </a:xfrm>
          <a:noFill/>
        </p:spPr>
      </p:pic>
      <p:sp>
        <p:nvSpPr>
          <p:cNvPr id="32771" name="TextBox 2"/>
          <p:cNvSpPr txBox="1">
            <a:spLocks noChangeArrowheads="1"/>
          </p:cNvSpPr>
          <p:nvPr/>
        </p:nvSpPr>
        <p:spPr bwMode="auto">
          <a:xfrm>
            <a:off x="990600" y="228600"/>
            <a:ext cx="8153400" cy="1754188"/>
          </a:xfrm>
          <a:prstGeom prst="rect">
            <a:avLst/>
          </a:prstGeom>
          <a:noFill/>
          <a:ln w="9525">
            <a:noFill/>
            <a:miter lim="800000"/>
            <a:headEnd/>
            <a:tailEnd/>
          </a:ln>
        </p:spPr>
        <p:txBody>
          <a:bodyPr>
            <a:spAutoFit/>
          </a:bodyPr>
          <a:lstStyle/>
          <a:p>
            <a:r>
              <a:rPr lang="en-US" sz="2800">
                <a:latin typeface="Berlin Sans FB Demi" pitchFamily="34" charset="0"/>
              </a:rPr>
              <a:t>What grade is this?  	</a:t>
            </a:r>
            <a:r>
              <a:rPr lang="en-US" sz="4400">
                <a:solidFill>
                  <a:srgbClr val="0066FF"/>
                </a:solidFill>
                <a:latin typeface="Berlin Sans FB Demi" pitchFamily="34" charset="0"/>
              </a:rPr>
              <a:t>7th</a:t>
            </a:r>
          </a:p>
          <a:p>
            <a:r>
              <a:rPr lang="en-US" sz="2800">
                <a:latin typeface="Berlin Sans FB Demi" pitchFamily="34" charset="0"/>
              </a:rPr>
              <a:t>Which strand is this?  	</a:t>
            </a:r>
            <a:r>
              <a:rPr lang="en-US" sz="3200">
                <a:solidFill>
                  <a:srgbClr val="0066FF"/>
                </a:solidFill>
                <a:latin typeface="Berlin Sans FB Demi" pitchFamily="34" charset="0"/>
              </a:rPr>
              <a:t>Geography and 					Environmental Literacy</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1219200"/>
            <a:ext cx="7867650" cy="5334000"/>
          </a:xfrm>
        </p:spPr>
        <p:txBody>
          <a:bodyPr>
            <a:normAutofit fontScale="62500" lnSpcReduction="20000"/>
          </a:bodyPr>
          <a:lstStyle/>
          <a:p>
            <a:pPr marL="365760" indent="-283464" eaLnBrk="1" fontAlgn="auto" hangingPunct="1">
              <a:spcBef>
                <a:spcPts val="0"/>
              </a:spcBef>
              <a:spcAft>
                <a:spcPts val="0"/>
              </a:spcAft>
              <a:buFont typeface="Wingdings 2"/>
              <a:buNone/>
              <a:defRPr/>
            </a:pPr>
            <a:endParaRPr lang="en-US" dirty="0" smtClean="0">
              <a:solidFill>
                <a:srgbClr val="993300"/>
              </a:solidFill>
              <a:latin typeface="Rockwell" pitchFamily="18" charset="0"/>
            </a:endParaRPr>
          </a:p>
          <a:p>
            <a:pPr marL="365760" indent="-283464" eaLnBrk="1" fontAlgn="auto" hangingPunct="1">
              <a:spcBef>
                <a:spcPts val="0"/>
              </a:spcBef>
              <a:spcAft>
                <a:spcPts val="0"/>
              </a:spcAft>
              <a:buFont typeface="Wingdings 2" pitchFamily="18" charset="2"/>
              <a:buNone/>
              <a:defRPr/>
            </a:pPr>
            <a:endParaRPr lang="en-US" dirty="0" smtClean="0">
              <a:solidFill>
                <a:srgbClr val="00B050"/>
              </a:solidFill>
              <a:latin typeface="Rockwell" pitchFamily="18" charset="0"/>
            </a:endParaRPr>
          </a:p>
          <a:p>
            <a:pPr marL="365760" indent="-283464" eaLnBrk="1" fontAlgn="auto" hangingPunct="1">
              <a:spcAft>
                <a:spcPts val="0"/>
              </a:spcAft>
              <a:buFont typeface="Wingdings 2"/>
              <a:buNone/>
              <a:defRPr/>
            </a:pPr>
            <a:r>
              <a:rPr lang="en-US" sz="3600" dirty="0" smtClean="0">
                <a:latin typeface="Rockwell" pitchFamily="18" charset="0"/>
              </a:rPr>
              <a:t>3.C&amp;G.2.2 </a:t>
            </a:r>
          </a:p>
          <a:p>
            <a:pPr marL="365760" indent="-283464" eaLnBrk="1" fontAlgn="auto" hangingPunct="1">
              <a:spcAft>
                <a:spcPts val="0"/>
              </a:spcAft>
              <a:buFont typeface="Wingdings 2"/>
              <a:buNone/>
              <a:defRPr/>
            </a:pPr>
            <a:r>
              <a:rPr lang="en-US" sz="3600" dirty="0" smtClean="0">
                <a:latin typeface="Rockwell" pitchFamily="18" charset="0"/>
              </a:rPr>
              <a:t>Exemplify how citizens contribute to the well-being of the community’s natural environment.</a:t>
            </a:r>
          </a:p>
          <a:p>
            <a:pPr marL="365760" indent="-283464" eaLnBrk="1" fontAlgn="auto" hangingPunct="1">
              <a:spcBef>
                <a:spcPts val="0"/>
              </a:spcBef>
              <a:spcAft>
                <a:spcPts val="0"/>
              </a:spcAft>
              <a:buFont typeface="Wingdings 2"/>
              <a:buNone/>
              <a:defRPr/>
            </a:pPr>
            <a:endParaRPr lang="en-US" sz="3600" dirty="0" smtClean="0">
              <a:solidFill>
                <a:srgbClr val="FF0000"/>
              </a:solidFill>
              <a:latin typeface="Rockwell" pitchFamily="18" charset="0"/>
            </a:endParaRPr>
          </a:p>
          <a:p>
            <a:pPr>
              <a:defRPr/>
            </a:pPr>
            <a:endParaRPr lang="en-US" sz="3600" dirty="0" smtClean="0"/>
          </a:p>
          <a:p>
            <a:pPr>
              <a:buFont typeface="Wingdings 2" pitchFamily="18" charset="2"/>
              <a:buNone/>
              <a:defRPr/>
            </a:pPr>
            <a:r>
              <a:rPr lang="en-US" sz="3600" dirty="0" smtClean="0">
                <a:solidFill>
                  <a:srgbClr val="0066FF"/>
                </a:solidFill>
                <a:latin typeface="Rockwell" pitchFamily="18" charset="0"/>
              </a:rPr>
              <a:t>8.E.1.1 </a:t>
            </a:r>
          </a:p>
          <a:p>
            <a:pPr>
              <a:buFont typeface="Wingdings 2" pitchFamily="18" charset="2"/>
              <a:buNone/>
              <a:defRPr/>
            </a:pPr>
            <a:r>
              <a:rPr lang="en-US" sz="3600" dirty="0" smtClean="0">
                <a:solidFill>
                  <a:srgbClr val="0066FF"/>
                </a:solidFill>
                <a:latin typeface="Rockwell" pitchFamily="18" charset="0"/>
              </a:rPr>
              <a:t>Explain how conflict, cooperation, and competition influenced periods of economic growth and decline (e.g. economic depressions and recessions). 	</a:t>
            </a:r>
          </a:p>
          <a:p>
            <a:pPr>
              <a:defRPr/>
            </a:pPr>
            <a:endParaRPr lang="en-US" sz="3600" dirty="0" smtClean="0"/>
          </a:p>
          <a:p>
            <a:pPr marL="365760" indent="-283464" eaLnBrk="1" fontAlgn="auto" hangingPunct="1">
              <a:spcAft>
                <a:spcPts val="0"/>
              </a:spcAft>
              <a:buFont typeface="Wingdings 2"/>
              <a:buNone/>
              <a:defRPr/>
            </a:pPr>
            <a:r>
              <a:rPr lang="en-US" sz="3600" dirty="0" smtClean="0">
                <a:latin typeface="Rockwell" pitchFamily="18" charset="0"/>
              </a:rPr>
              <a:t>AH.H.8.1</a:t>
            </a:r>
          </a:p>
          <a:p>
            <a:pPr marL="365760" indent="-283464" eaLnBrk="1" fontAlgn="auto" hangingPunct="1">
              <a:spcAft>
                <a:spcPts val="0"/>
              </a:spcAft>
              <a:buFont typeface="Wingdings 2"/>
              <a:buNone/>
              <a:defRPr/>
            </a:pPr>
            <a:r>
              <a:rPr lang="en-US" sz="3600" dirty="0" smtClean="0">
                <a:latin typeface="Rockwell" pitchFamily="18" charset="0"/>
              </a:rPr>
              <a:t>Analyze the relationship between innovation, economic development, progress and various perceptions of the “American Dream” through Reconstruction.</a:t>
            </a:r>
          </a:p>
          <a:p>
            <a:pPr marL="365760" indent="-283464" eaLnBrk="1" fontAlgn="auto" hangingPunct="1">
              <a:spcAft>
                <a:spcPts val="0"/>
              </a:spcAft>
              <a:buFont typeface="Wingdings 2"/>
              <a:buNone/>
              <a:defRPr/>
            </a:pPr>
            <a:endParaRPr lang="en-US" dirty="0" smtClean="0">
              <a:solidFill>
                <a:schemeClr val="accent6">
                  <a:lumMod val="50000"/>
                  <a:lumOff val="50000"/>
                </a:schemeClr>
              </a:solidFill>
              <a:latin typeface="Rockwell" pitchFamily="18" charset="0"/>
            </a:endParaRPr>
          </a:p>
          <a:p>
            <a:pPr marL="365760" indent="-283464" eaLnBrk="1" fontAlgn="auto" hangingPunct="1">
              <a:spcAft>
                <a:spcPts val="0"/>
              </a:spcAft>
              <a:buFont typeface="Wingdings 2"/>
              <a:buChar char=""/>
              <a:defRPr/>
            </a:pPr>
            <a:endParaRPr lang="en-US" dirty="0" smtClean="0">
              <a:solidFill>
                <a:srgbClr val="7030A0"/>
              </a:solidFill>
              <a:latin typeface="Berlin Sans FB" pitchFamily="34" charset="0"/>
            </a:endParaRPr>
          </a:p>
          <a:p>
            <a:pPr marL="365760" indent="-283464" eaLnBrk="1" fontAlgn="auto" hangingPunct="1">
              <a:spcAft>
                <a:spcPts val="0"/>
              </a:spcAft>
              <a:buFont typeface="Wingdings 2"/>
              <a:buChar char=""/>
              <a:defRPr/>
            </a:pPr>
            <a:endParaRPr lang="en-US" dirty="0"/>
          </a:p>
        </p:txBody>
      </p:sp>
      <p:sp>
        <p:nvSpPr>
          <p:cNvPr id="33795" name="TextBox 3"/>
          <p:cNvSpPr txBox="1">
            <a:spLocks noChangeArrowheads="1"/>
          </p:cNvSpPr>
          <p:nvPr/>
        </p:nvSpPr>
        <p:spPr bwMode="auto">
          <a:xfrm>
            <a:off x="1066800" y="0"/>
            <a:ext cx="7772400" cy="1446213"/>
          </a:xfrm>
          <a:prstGeom prst="rect">
            <a:avLst/>
          </a:prstGeom>
          <a:noFill/>
          <a:ln w="9525">
            <a:noFill/>
            <a:miter lim="800000"/>
            <a:headEnd/>
            <a:tailEnd/>
          </a:ln>
        </p:spPr>
        <p:txBody>
          <a:bodyPr>
            <a:spAutoFit/>
          </a:bodyPr>
          <a:lstStyle/>
          <a:p>
            <a:r>
              <a:rPr lang="en-US" sz="4400">
                <a:latin typeface="Berlin Sans FB Demi" pitchFamily="34" charset="0"/>
              </a:rPr>
              <a:t>What grade is each of these?</a:t>
            </a:r>
          </a:p>
          <a:p>
            <a:r>
              <a:rPr lang="en-US" sz="4400">
                <a:latin typeface="Berlin Sans FB Demi" pitchFamily="34" charset="0"/>
              </a:rPr>
              <a:t>Which strand is each of these?</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1219200"/>
            <a:ext cx="7867650" cy="5334000"/>
          </a:xfrm>
        </p:spPr>
        <p:txBody>
          <a:bodyPr>
            <a:normAutofit fontScale="62500" lnSpcReduction="20000"/>
          </a:bodyPr>
          <a:lstStyle/>
          <a:p>
            <a:pPr marL="365760" indent="-283464" eaLnBrk="1" fontAlgn="auto" hangingPunct="1">
              <a:spcBef>
                <a:spcPts val="0"/>
              </a:spcBef>
              <a:spcAft>
                <a:spcPts val="0"/>
              </a:spcAft>
              <a:buFont typeface="Wingdings 2"/>
              <a:buNone/>
              <a:defRPr/>
            </a:pPr>
            <a:endParaRPr lang="en-US" dirty="0" smtClean="0">
              <a:solidFill>
                <a:srgbClr val="993300"/>
              </a:solidFill>
              <a:latin typeface="Rockwell" pitchFamily="18" charset="0"/>
            </a:endParaRPr>
          </a:p>
          <a:p>
            <a:pPr marL="365760" indent="-283464" eaLnBrk="1" fontAlgn="auto" hangingPunct="1">
              <a:spcBef>
                <a:spcPts val="0"/>
              </a:spcBef>
              <a:spcAft>
                <a:spcPts val="0"/>
              </a:spcAft>
              <a:buFont typeface="Wingdings 2" pitchFamily="18" charset="2"/>
              <a:buNone/>
              <a:defRPr/>
            </a:pPr>
            <a:endParaRPr lang="en-US" dirty="0" smtClean="0">
              <a:solidFill>
                <a:srgbClr val="00B050"/>
              </a:solidFill>
              <a:latin typeface="Rockwell" pitchFamily="18" charset="0"/>
            </a:endParaRPr>
          </a:p>
          <a:p>
            <a:pPr marL="365760" indent="-283464" eaLnBrk="1" fontAlgn="auto" hangingPunct="1">
              <a:spcAft>
                <a:spcPts val="0"/>
              </a:spcAft>
              <a:buFont typeface="Wingdings 2"/>
              <a:buNone/>
              <a:defRPr/>
            </a:pPr>
            <a:r>
              <a:rPr lang="en-US" sz="3600" dirty="0" smtClean="0">
                <a:latin typeface="Rockwell" pitchFamily="18" charset="0"/>
              </a:rPr>
              <a:t>3.C&amp;G.2.2   </a:t>
            </a:r>
            <a:r>
              <a:rPr lang="en-US" sz="3600" b="1" dirty="0" smtClean="0">
                <a:solidFill>
                  <a:srgbClr val="FF3300"/>
                </a:solidFill>
                <a:latin typeface="Rockwell" pitchFamily="18" charset="0"/>
              </a:rPr>
              <a:t>3</a:t>
            </a:r>
            <a:r>
              <a:rPr lang="en-US" sz="3600" b="1" baseline="30000" dirty="0" smtClean="0">
                <a:solidFill>
                  <a:srgbClr val="FF3300"/>
                </a:solidFill>
                <a:latin typeface="Rockwell" pitchFamily="18" charset="0"/>
              </a:rPr>
              <a:t>rd</a:t>
            </a:r>
            <a:r>
              <a:rPr lang="en-US" sz="3600" b="1" dirty="0" smtClean="0">
                <a:solidFill>
                  <a:srgbClr val="FF3300"/>
                </a:solidFill>
                <a:latin typeface="Rockwell" pitchFamily="18" charset="0"/>
              </a:rPr>
              <a:t> grade Civics and Government</a:t>
            </a:r>
          </a:p>
          <a:p>
            <a:pPr marL="365760" indent="-283464" eaLnBrk="1" fontAlgn="auto" hangingPunct="1">
              <a:spcAft>
                <a:spcPts val="0"/>
              </a:spcAft>
              <a:buFont typeface="Wingdings 2"/>
              <a:buNone/>
              <a:defRPr/>
            </a:pPr>
            <a:r>
              <a:rPr lang="en-US" sz="3600" dirty="0" smtClean="0">
                <a:latin typeface="Rockwell" pitchFamily="18" charset="0"/>
              </a:rPr>
              <a:t>Exemplify how citizens contribute to the well-being of the community’s natural environment.</a:t>
            </a:r>
          </a:p>
          <a:p>
            <a:pPr marL="365760" indent="-283464" eaLnBrk="1" fontAlgn="auto" hangingPunct="1">
              <a:spcBef>
                <a:spcPts val="0"/>
              </a:spcBef>
              <a:spcAft>
                <a:spcPts val="0"/>
              </a:spcAft>
              <a:buFont typeface="Wingdings 2"/>
              <a:buNone/>
              <a:defRPr/>
            </a:pPr>
            <a:endParaRPr lang="en-US" sz="3600" dirty="0" smtClean="0">
              <a:solidFill>
                <a:srgbClr val="FF0000"/>
              </a:solidFill>
              <a:latin typeface="Rockwell" pitchFamily="18" charset="0"/>
            </a:endParaRPr>
          </a:p>
          <a:p>
            <a:pPr>
              <a:defRPr/>
            </a:pPr>
            <a:endParaRPr lang="en-US" sz="3600" dirty="0" smtClean="0"/>
          </a:p>
          <a:p>
            <a:pPr>
              <a:buFont typeface="Wingdings 2" pitchFamily="18" charset="2"/>
              <a:buNone/>
              <a:defRPr/>
            </a:pPr>
            <a:r>
              <a:rPr lang="en-US" sz="3600" dirty="0" smtClean="0">
                <a:solidFill>
                  <a:srgbClr val="0066FF"/>
                </a:solidFill>
                <a:latin typeface="Rockwell" pitchFamily="18" charset="0"/>
              </a:rPr>
              <a:t>8.E.1.1   </a:t>
            </a:r>
            <a:r>
              <a:rPr lang="en-US" sz="3600" b="1" dirty="0" smtClean="0">
                <a:solidFill>
                  <a:srgbClr val="FF3300"/>
                </a:solidFill>
                <a:latin typeface="Rockwell" pitchFamily="18" charset="0"/>
              </a:rPr>
              <a:t>8</a:t>
            </a:r>
            <a:r>
              <a:rPr lang="en-US" sz="3600" b="1" baseline="30000" dirty="0" smtClean="0">
                <a:solidFill>
                  <a:srgbClr val="FF3300"/>
                </a:solidFill>
                <a:latin typeface="Rockwell" pitchFamily="18" charset="0"/>
              </a:rPr>
              <a:t>th</a:t>
            </a:r>
            <a:r>
              <a:rPr lang="en-US" sz="3600" b="1" dirty="0" smtClean="0">
                <a:solidFill>
                  <a:srgbClr val="FF3300"/>
                </a:solidFill>
                <a:latin typeface="Rockwell" pitchFamily="18" charset="0"/>
              </a:rPr>
              <a:t> grade Economics</a:t>
            </a:r>
          </a:p>
          <a:p>
            <a:pPr>
              <a:buFont typeface="Wingdings 2" pitchFamily="18" charset="2"/>
              <a:buNone/>
              <a:defRPr/>
            </a:pPr>
            <a:r>
              <a:rPr lang="en-US" sz="3600" dirty="0" smtClean="0">
                <a:solidFill>
                  <a:srgbClr val="0066FF"/>
                </a:solidFill>
                <a:latin typeface="Rockwell" pitchFamily="18" charset="0"/>
              </a:rPr>
              <a:t>Explain how conflict, cooperation, and competition influenced periods of economic growth and decline (e.g. economic depressions and recessions). 	</a:t>
            </a:r>
          </a:p>
          <a:p>
            <a:pPr>
              <a:defRPr/>
            </a:pPr>
            <a:endParaRPr lang="en-US" sz="3600" dirty="0" smtClean="0"/>
          </a:p>
          <a:p>
            <a:pPr marL="365760" indent="-283464" eaLnBrk="1" fontAlgn="auto" hangingPunct="1">
              <a:spcAft>
                <a:spcPts val="0"/>
              </a:spcAft>
              <a:buFont typeface="Wingdings 2"/>
              <a:buNone/>
              <a:defRPr/>
            </a:pPr>
            <a:r>
              <a:rPr lang="en-US" sz="3600" dirty="0" smtClean="0">
                <a:latin typeface="Rockwell" pitchFamily="18" charset="0"/>
              </a:rPr>
              <a:t>AH.H.8.1          </a:t>
            </a:r>
            <a:r>
              <a:rPr lang="en-US" sz="3600" b="1" dirty="0" smtClean="0">
                <a:solidFill>
                  <a:srgbClr val="FF3300"/>
                </a:solidFill>
                <a:latin typeface="Rockwell" pitchFamily="18" charset="0"/>
              </a:rPr>
              <a:t>American History, History strand</a:t>
            </a:r>
          </a:p>
          <a:p>
            <a:pPr marL="365760" indent="-283464" eaLnBrk="1" fontAlgn="auto" hangingPunct="1">
              <a:spcAft>
                <a:spcPts val="0"/>
              </a:spcAft>
              <a:buFont typeface="Wingdings 2"/>
              <a:buNone/>
              <a:defRPr/>
            </a:pPr>
            <a:r>
              <a:rPr lang="en-US" sz="3600" dirty="0" smtClean="0">
                <a:latin typeface="Rockwell" pitchFamily="18" charset="0"/>
              </a:rPr>
              <a:t>Analyze the relationship between innovation, economic development, progress and various perceptions of the “American Dream” through Reconstruction.</a:t>
            </a:r>
          </a:p>
          <a:p>
            <a:pPr marL="365760" indent="-283464" eaLnBrk="1" fontAlgn="auto" hangingPunct="1">
              <a:spcAft>
                <a:spcPts val="0"/>
              </a:spcAft>
              <a:buFont typeface="Wingdings 2"/>
              <a:buNone/>
              <a:defRPr/>
            </a:pPr>
            <a:endParaRPr lang="en-US" dirty="0" smtClean="0">
              <a:solidFill>
                <a:schemeClr val="accent6">
                  <a:lumMod val="50000"/>
                  <a:lumOff val="50000"/>
                </a:schemeClr>
              </a:solidFill>
              <a:latin typeface="Rockwell" pitchFamily="18" charset="0"/>
            </a:endParaRPr>
          </a:p>
          <a:p>
            <a:pPr marL="365760" indent="-283464" eaLnBrk="1" fontAlgn="auto" hangingPunct="1">
              <a:spcAft>
                <a:spcPts val="0"/>
              </a:spcAft>
              <a:buFont typeface="Wingdings 2"/>
              <a:buChar char=""/>
              <a:defRPr/>
            </a:pPr>
            <a:endParaRPr lang="en-US" dirty="0" smtClean="0">
              <a:solidFill>
                <a:srgbClr val="7030A0"/>
              </a:solidFill>
              <a:latin typeface="Berlin Sans FB" pitchFamily="34" charset="0"/>
            </a:endParaRPr>
          </a:p>
          <a:p>
            <a:pPr marL="365760" indent="-283464" eaLnBrk="1" fontAlgn="auto" hangingPunct="1">
              <a:spcAft>
                <a:spcPts val="0"/>
              </a:spcAft>
              <a:buFont typeface="Wingdings 2"/>
              <a:buChar char=""/>
              <a:defRPr/>
            </a:pPr>
            <a:endParaRPr lang="en-US" dirty="0"/>
          </a:p>
        </p:txBody>
      </p:sp>
      <p:sp>
        <p:nvSpPr>
          <p:cNvPr id="34819" name="TextBox 3"/>
          <p:cNvSpPr txBox="1">
            <a:spLocks noChangeArrowheads="1"/>
          </p:cNvSpPr>
          <p:nvPr/>
        </p:nvSpPr>
        <p:spPr bwMode="auto">
          <a:xfrm>
            <a:off x="1066800" y="0"/>
            <a:ext cx="7772400" cy="1446213"/>
          </a:xfrm>
          <a:prstGeom prst="rect">
            <a:avLst/>
          </a:prstGeom>
          <a:noFill/>
          <a:ln w="9525">
            <a:noFill/>
            <a:miter lim="800000"/>
            <a:headEnd/>
            <a:tailEnd/>
          </a:ln>
        </p:spPr>
        <p:txBody>
          <a:bodyPr>
            <a:spAutoFit/>
          </a:bodyPr>
          <a:lstStyle/>
          <a:p>
            <a:r>
              <a:rPr lang="en-US" sz="4400">
                <a:latin typeface="Berlin Sans FB Demi" pitchFamily="34" charset="0"/>
              </a:rPr>
              <a:t>What grade is each of these?</a:t>
            </a:r>
          </a:p>
          <a:p>
            <a:r>
              <a:rPr lang="en-US" sz="4400">
                <a:latin typeface="Berlin Sans FB Demi" pitchFamily="34" charset="0"/>
              </a:rPr>
              <a:t>Which strand is each of these?</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bwMode="auto">
          <a:xfrm>
            <a:off x="1066800" y="381000"/>
            <a:ext cx="7848600" cy="5867400"/>
          </a:xfrm>
        </p:spPr>
        <p:txBody>
          <a:bodyPr vert="horz" wrap="square" lIns="91440" tIns="45720" rIns="91440" bIns="45720" numCol="1" anchorCtr="0" compatLnSpc="1">
            <a:prstTxWarp prst="textNoShape">
              <a:avLst/>
            </a:prstTxWarp>
            <a:normAutofit fontScale="90000"/>
          </a:bodyPr>
          <a:lstStyle/>
          <a:p>
            <a:pPr algn="ctr" eaLnBrk="1" hangingPunct="1">
              <a:defRPr/>
            </a:pPr>
            <a:r>
              <a:rPr lang="en-US" sz="5400" b="1" dirty="0" smtClean="0">
                <a:solidFill>
                  <a:srgbClr val="00B0F0"/>
                </a:solidFill>
                <a:effectLst/>
              </a:rPr>
              <a:t>2</a:t>
            </a:r>
            <a:r>
              <a:rPr lang="en-US" sz="5400" b="1" baseline="30000" dirty="0" smtClean="0">
                <a:solidFill>
                  <a:srgbClr val="00B0F0"/>
                </a:solidFill>
                <a:effectLst/>
              </a:rPr>
              <a:t>st</a:t>
            </a:r>
            <a:r>
              <a:rPr lang="en-US" sz="5400" b="1" dirty="0" smtClean="0">
                <a:solidFill>
                  <a:srgbClr val="00B0F0"/>
                </a:solidFill>
                <a:effectLst/>
              </a:rPr>
              <a:t>  Major Shift-</a:t>
            </a:r>
            <a:r>
              <a:rPr lang="en-US" sz="5400" dirty="0" smtClean="0">
                <a:solidFill>
                  <a:schemeClr val="tx1"/>
                </a:solidFill>
                <a:effectLst/>
              </a:rPr>
              <a:t/>
            </a:r>
            <a:br>
              <a:rPr lang="en-US" sz="5400" dirty="0" smtClean="0">
                <a:solidFill>
                  <a:schemeClr val="tx1"/>
                </a:solidFill>
                <a:effectLst/>
              </a:rPr>
            </a:br>
            <a:r>
              <a:rPr lang="en-US" sz="5400" dirty="0" smtClean="0">
                <a:solidFill>
                  <a:schemeClr val="tx1"/>
                </a:solidFill>
                <a:effectLst/>
              </a:rPr>
              <a:t>A curriculum that is based </a:t>
            </a:r>
            <a:br>
              <a:rPr lang="en-US" sz="5400" dirty="0" smtClean="0">
                <a:solidFill>
                  <a:schemeClr val="tx1"/>
                </a:solidFill>
                <a:effectLst/>
              </a:rPr>
            </a:br>
            <a:r>
              <a:rPr lang="en-US" sz="5400" dirty="0" smtClean="0">
                <a:solidFill>
                  <a:schemeClr val="tx1"/>
                </a:solidFill>
                <a:effectLst/>
              </a:rPr>
              <a:t>on </a:t>
            </a:r>
            <a:br>
              <a:rPr lang="en-US" sz="5400" dirty="0" smtClean="0">
                <a:solidFill>
                  <a:schemeClr val="tx1"/>
                </a:solidFill>
                <a:effectLst/>
              </a:rPr>
            </a:br>
            <a:r>
              <a:rPr lang="en-US" sz="5400" dirty="0" smtClean="0">
                <a:solidFill>
                  <a:srgbClr val="FF0000"/>
                </a:solidFill>
                <a:effectLst/>
              </a:rPr>
              <a:t>concepts and generalizations</a:t>
            </a:r>
            <a:r>
              <a:rPr lang="en-US" sz="5400" dirty="0" smtClean="0">
                <a:solidFill>
                  <a:schemeClr val="tx1"/>
                </a:solidFill>
                <a:effectLst/>
              </a:rPr>
              <a:t>, </a:t>
            </a:r>
            <a:br>
              <a:rPr lang="en-US" sz="5400" dirty="0" smtClean="0">
                <a:solidFill>
                  <a:schemeClr val="tx1"/>
                </a:solidFill>
                <a:effectLst/>
              </a:rPr>
            </a:br>
            <a:r>
              <a:rPr lang="en-US" sz="5400" b="1" dirty="0" smtClean="0">
                <a:solidFill>
                  <a:schemeClr val="tx1"/>
                </a:solidFill>
                <a:effectLst/>
              </a:rPr>
              <a:t>North Carolina </a:t>
            </a:r>
            <a:br>
              <a:rPr lang="en-US" sz="5400" b="1" dirty="0" smtClean="0">
                <a:solidFill>
                  <a:schemeClr val="tx1"/>
                </a:solidFill>
                <a:effectLst/>
              </a:rPr>
            </a:br>
            <a:r>
              <a:rPr lang="en-US" sz="5400" b="1" dirty="0" smtClean="0">
                <a:solidFill>
                  <a:schemeClr val="tx1"/>
                </a:solidFill>
                <a:effectLst/>
              </a:rPr>
              <a:t>Essential Standards</a:t>
            </a:r>
            <a:r>
              <a:rPr lang="en-US" sz="5400" dirty="0" smtClean="0">
                <a:solidFill>
                  <a:schemeClr val="tx1"/>
                </a:solidFill>
                <a:effectLst/>
              </a:rPr>
              <a:t> </a:t>
            </a:r>
            <a:br>
              <a:rPr lang="en-US" sz="5400" dirty="0" smtClean="0">
                <a:solidFill>
                  <a:schemeClr val="tx1"/>
                </a:solidFill>
                <a:effectLst/>
              </a:rPr>
            </a:br>
            <a:endParaRPr lang="en-US" sz="5400" dirty="0" smtClean="0">
              <a:solidFill>
                <a:schemeClr val="tx1"/>
              </a:solidFill>
              <a:effectLst/>
            </a:endParaRPr>
          </a:p>
        </p:txBody>
      </p:sp>
      <p:pic>
        <p:nvPicPr>
          <p:cNvPr id="4" name="ss slide 27.wav">
            <a:hlinkClick r:id="" action="ppaction://media"/>
          </p:cNvPr>
          <p:cNvPicPr>
            <a:picLocks noRot="1" noChangeAspect="1"/>
          </p:cNvPicPr>
          <p:nvPr>
            <a:wavAudioFile r:embed="rId1" name="ss slide 27.wav"/>
          </p:nvPr>
        </p:nvPicPr>
        <p:blipFill>
          <a:blip r:embed="rId4" cstate="print"/>
          <a:stretch>
            <a:fillRect/>
          </a:stretch>
        </p:blipFill>
        <p:spPr>
          <a:xfrm>
            <a:off x="8534400" y="1524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30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bwMode="auto"/>
        <p:txBody>
          <a:bodyPr vert="horz" wrap="square" lIns="91440" tIns="45720" rIns="91440" bIns="45720" numCol="1" anchorCtr="0" compatLnSpc="1">
            <a:prstTxWarp prst="textNoShape">
              <a:avLst/>
            </a:prstTxWarp>
          </a:bodyPr>
          <a:lstStyle/>
          <a:p>
            <a:pPr eaLnBrk="1" hangingPunct="1"/>
            <a:r>
              <a:rPr lang="en-US" smtClean="0">
                <a:solidFill>
                  <a:schemeClr val="tx1"/>
                </a:solidFill>
                <a:effectLst/>
                <a:latin typeface="Broadway" pitchFamily="82" charset="0"/>
              </a:rPr>
              <a:t>Concepts are</a:t>
            </a:r>
          </a:p>
        </p:txBody>
      </p:sp>
      <p:sp>
        <p:nvSpPr>
          <p:cNvPr id="36867" name="Content Placeholder 2"/>
          <p:cNvSpPr>
            <a:spLocks noGrp="1"/>
          </p:cNvSpPr>
          <p:nvPr>
            <p:ph idx="1"/>
          </p:nvPr>
        </p:nvSpPr>
        <p:spPr>
          <a:xfrm>
            <a:off x="1066800" y="1447800"/>
            <a:ext cx="8077200" cy="4800600"/>
          </a:xfrm>
        </p:spPr>
        <p:txBody>
          <a:bodyPr/>
          <a:lstStyle/>
          <a:p>
            <a:pPr eaLnBrk="1" hangingPunct="1">
              <a:lnSpc>
                <a:spcPct val="150000"/>
              </a:lnSpc>
            </a:pPr>
            <a:r>
              <a:rPr lang="en-US" smtClean="0"/>
              <a:t> </a:t>
            </a:r>
            <a:r>
              <a:rPr lang="en-US" sz="2800" b="1" smtClean="0">
                <a:solidFill>
                  <a:srgbClr val="00B050"/>
                </a:solidFill>
                <a:latin typeface="Broadway" pitchFamily="82" charset="0"/>
              </a:rPr>
              <a:t>Timeless</a:t>
            </a:r>
          </a:p>
          <a:p>
            <a:pPr eaLnBrk="1" hangingPunct="1">
              <a:lnSpc>
                <a:spcPct val="150000"/>
              </a:lnSpc>
            </a:pPr>
            <a:r>
              <a:rPr lang="en-US" sz="2800" smtClean="0">
                <a:latin typeface="Broadway" pitchFamily="82" charset="0"/>
              </a:rPr>
              <a:t> </a:t>
            </a:r>
            <a:r>
              <a:rPr lang="en-US" sz="2800" b="1" smtClean="0">
                <a:solidFill>
                  <a:srgbClr val="00B0F0"/>
                </a:solidFill>
                <a:latin typeface="Broadway" pitchFamily="82" charset="0"/>
              </a:rPr>
              <a:t>Universal</a:t>
            </a:r>
          </a:p>
          <a:p>
            <a:pPr eaLnBrk="1" hangingPunct="1">
              <a:lnSpc>
                <a:spcPct val="150000"/>
              </a:lnSpc>
            </a:pPr>
            <a:r>
              <a:rPr lang="en-US" sz="2800" smtClean="0">
                <a:latin typeface="Broadway" pitchFamily="82" charset="0"/>
              </a:rPr>
              <a:t> </a:t>
            </a:r>
            <a:r>
              <a:rPr lang="en-US" sz="2800" b="1" smtClean="0">
                <a:solidFill>
                  <a:srgbClr val="FF0000"/>
                </a:solidFill>
                <a:latin typeface="Broadway" pitchFamily="82" charset="0"/>
              </a:rPr>
              <a:t>Transferable</a:t>
            </a:r>
          </a:p>
          <a:p>
            <a:pPr eaLnBrk="1" hangingPunct="1">
              <a:lnSpc>
                <a:spcPct val="150000"/>
              </a:lnSpc>
            </a:pPr>
            <a:r>
              <a:rPr lang="en-US" sz="2800" smtClean="0">
                <a:latin typeface="Broadway" pitchFamily="82" charset="0"/>
              </a:rPr>
              <a:t> </a:t>
            </a:r>
            <a:r>
              <a:rPr lang="en-US" sz="2800" b="1" smtClean="0">
                <a:solidFill>
                  <a:srgbClr val="7030A0"/>
                </a:solidFill>
                <a:latin typeface="Broadway" pitchFamily="82" charset="0"/>
              </a:rPr>
              <a:t>Abstract and broad</a:t>
            </a:r>
          </a:p>
          <a:p>
            <a:pPr eaLnBrk="1" hangingPunct="1">
              <a:lnSpc>
                <a:spcPct val="150000"/>
              </a:lnSpc>
            </a:pPr>
            <a:r>
              <a:rPr lang="en-US" sz="2800" b="1" smtClean="0">
                <a:solidFill>
                  <a:srgbClr val="FF0066"/>
                </a:solidFill>
                <a:latin typeface="Broadway" pitchFamily="82" charset="0"/>
              </a:rPr>
              <a:t>Represented by 1-2 words</a:t>
            </a:r>
          </a:p>
          <a:p>
            <a:pPr eaLnBrk="1" hangingPunct="1">
              <a:lnSpc>
                <a:spcPct val="150000"/>
              </a:lnSpc>
              <a:buFont typeface="Wingdings 2" pitchFamily="18" charset="2"/>
              <a:buNone/>
            </a:pPr>
            <a:r>
              <a:rPr lang="en-US" sz="2800" b="1" i="1" smtClean="0">
                <a:solidFill>
                  <a:srgbClr val="FF9900"/>
                </a:solidFill>
                <a:latin typeface="Broadway" pitchFamily="82" charset="0"/>
              </a:rPr>
              <a:t>Examples share common attributes</a:t>
            </a:r>
            <a:endParaRPr lang="en-US" sz="2800" b="1" i="1" smtClean="0">
              <a:solidFill>
                <a:srgbClr val="FF0066"/>
              </a:solidFill>
              <a:latin typeface="Broadway" pitchFamily="82" charset="0"/>
            </a:endParaRPr>
          </a:p>
          <a:p>
            <a:pPr eaLnBrk="1" hangingPunct="1"/>
            <a:endParaRPr lang="en-US" smtClean="0"/>
          </a:p>
        </p:txBody>
      </p:sp>
      <p:pic>
        <p:nvPicPr>
          <p:cNvPr id="5" name="ss slide 28.wav">
            <a:hlinkClick r:id="" action="ppaction://media"/>
          </p:cNvPr>
          <p:cNvPicPr>
            <a:picLocks noRot="1" noChangeAspect="1"/>
          </p:cNvPicPr>
          <p:nvPr>
            <a:wavAudioFile r:embed="rId1" name="ss slide 28.wav"/>
          </p:nvPr>
        </p:nvPicPr>
        <p:blipFill>
          <a:blip r:embed="rId3" cstate="print"/>
          <a:stretch>
            <a:fillRect/>
          </a:stretch>
        </p:blipFill>
        <p:spPr>
          <a:xfrm>
            <a:off x="8382000" y="3810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43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WordArt 2"/>
          <p:cNvSpPr>
            <a:spLocks noChangeArrowheads="1" noChangeShapeType="1" noTextEdit="1"/>
          </p:cNvSpPr>
          <p:nvPr/>
        </p:nvSpPr>
        <p:spPr bwMode="auto">
          <a:xfrm rot="-2622935">
            <a:off x="-506413" y="3076575"/>
            <a:ext cx="3551238" cy="400050"/>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latin typeface="Arial Black"/>
              </a:rPr>
              <a:t>North Carolina History</a:t>
            </a:r>
          </a:p>
        </p:txBody>
      </p:sp>
      <p:sp>
        <p:nvSpPr>
          <p:cNvPr id="37891" name="WordArt 3"/>
          <p:cNvSpPr>
            <a:spLocks noChangeArrowheads="1" noChangeShapeType="1" noTextEdit="1"/>
          </p:cNvSpPr>
          <p:nvPr/>
        </p:nvSpPr>
        <p:spPr bwMode="auto">
          <a:xfrm rot="-2622935">
            <a:off x="123825" y="1703388"/>
            <a:ext cx="2051050" cy="519112"/>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latin typeface="Arial Black"/>
              </a:rPr>
              <a:t>U.S. History</a:t>
            </a:r>
          </a:p>
        </p:txBody>
      </p:sp>
      <p:sp>
        <p:nvSpPr>
          <p:cNvPr id="37892" name="WordArt 7"/>
          <p:cNvSpPr>
            <a:spLocks noChangeArrowheads="1" noChangeShapeType="1" noTextEdit="1"/>
          </p:cNvSpPr>
          <p:nvPr/>
        </p:nvSpPr>
        <p:spPr bwMode="auto">
          <a:xfrm rot="-2622935">
            <a:off x="7743825" y="1952625"/>
            <a:ext cx="1431925" cy="481013"/>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latin typeface="Arial Black"/>
              </a:rPr>
              <a:t>World History</a:t>
            </a:r>
          </a:p>
        </p:txBody>
      </p:sp>
      <p:sp>
        <p:nvSpPr>
          <p:cNvPr id="37893" name="WordArt 8"/>
          <p:cNvSpPr>
            <a:spLocks noChangeArrowheads="1" noChangeShapeType="1" noTextEdit="1"/>
          </p:cNvSpPr>
          <p:nvPr/>
        </p:nvSpPr>
        <p:spPr bwMode="auto">
          <a:xfrm rot="-2622935">
            <a:off x="187325" y="458788"/>
            <a:ext cx="1525588" cy="493712"/>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latin typeface="Arial Black"/>
              </a:rPr>
              <a:t>Sociology</a:t>
            </a:r>
          </a:p>
        </p:txBody>
      </p:sp>
      <p:sp>
        <p:nvSpPr>
          <p:cNvPr id="37894" name="WordArt 11"/>
          <p:cNvSpPr>
            <a:spLocks noChangeArrowheads="1" noChangeShapeType="1" noTextEdit="1"/>
          </p:cNvSpPr>
          <p:nvPr/>
        </p:nvSpPr>
        <p:spPr bwMode="auto">
          <a:xfrm rot="-2622935">
            <a:off x="7258050" y="3367088"/>
            <a:ext cx="1997075" cy="479425"/>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latin typeface="Arial Black"/>
              </a:rPr>
              <a:t>Geography</a:t>
            </a:r>
          </a:p>
        </p:txBody>
      </p:sp>
      <p:sp>
        <p:nvSpPr>
          <p:cNvPr id="37895" name="WordArt 12"/>
          <p:cNvSpPr>
            <a:spLocks noChangeArrowheads="1" noChangeShapeType="1" noTextEdit="1"/>
          </p:cNvSpPr>
          <p:nvPr/>
        </p:nvSpPr>
        <p:spPr bwMode="auto">
          <a:xfrm rot="-2622935">
            <a:off x="7485063" y="682625"/>
            <a:ext cx="1485900" cy="427038"/>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latin typeface="Arial Black"/>
              </a:rPr>
              <a:t>Economics</a:t>
            </a:r>
          </a:p>
        </p:txBody>
      </p:sp>
      <p:sp>
        <p:nvSpPr>
          <p:cNvPr id="37896" name="Text Box 13"/>
          <p:cNvSpPr txBox="1">
            <a:spLocks noChangeArrowheads="1"/>
          </p:cNvSpPr>
          <p:nvPr/>
        </p:nvSpPr>
        <p:spPr bwMode="auto">
          <a:xfrm>
            <a:off x="2438400" y="457200"/>
            <a:ext cx="5029200" cy="4267200"/>
          </a:xfrm>
          <a:prstGeom prst="rect">
            <a:avLst/>
          </a:prstGeom>
          <a:solidFill>
            <a:srgbClr val="00B0F0"/>
          </a:solidFill>
          <a:ln w="9525">
            <a:solidFill>
              <a:srgbClr val="00B0F0"/>
            </a:solidFill>
            <a:miter lim="800000"/>
            <a:headEnd/>
            <a:tailEnd/>
          </a:ln>
        </p:spPr>
        <p:txBody>
          <a:bodyPr/>
          <a:lstStyle/>
          <a:p>
            <a:pPr algn="ctr"/>
            <a:r>
              <a:rPr lang="en-US" sz="2400" b="1">
                <a:solidFill>
                  <a:schemeClr val="bg1"/>
                </a:solidFill>
                <a:latin typeface="Berlin Sans FB Demi" pitchFamily="34" charset="0"/>
                <a:ea typeface="Times New Roman" pitchFamily="18" charset="0"/>
                <a:cs typeface="Arial" charset="0"/>
              </a:rPr>
              <a:t>Some Concepts:</a:t>
            </a:r>
          </a:p>
          <a:p>
            <a:r>
              <a:rPr lang="en-US" sz="2400" b="1">
                <a:solidFill>
                  <a:schemeClr val="bg1"/>
                </a:solidFill>
                <a:latin typeface="Berlin Sans FB Demi" pitchFamily="34" charset="0"/>
                <a:ea typeface="Times New Roman" pitchFamily="18" charset="0"/>
                <a:cs typeface="Arial" charset="0"/>
              </a:rPr>
              <a:t>Rules/Laws		Values</a:t>
            </a:r>
          </a:p>
          <a:p>
            <a:r>
              <a:rPr lang="en-US" sz="2400" b="1">
                <a:solidFill>
                  <a:schemeClr val="bg1"/>
                </a:solidFill>
                <a:latin typeface="Berlin Sans FB Demi" pitchFamily="34" charset="0"/>
                <a:ea typeface="Times New Roman" pitchFamily="18" charset="0"/>
                <a:cs typeface="Arial" charset="0"/>
              </a:rPr>
              <a:t>Conflict	     Interdependence</a:t>
            </a:r>
          </a:p>
          <a:p>
            <a:r>
              <a:rPr lang="en-US" sz="2400" b="1">
                <a:solidFill>
                  <a:schemeClr val="bg1"/>
                </a:solidFill>
                <a:latin typeface="Berlin Sans FB Demi" pitchFamily="34" charset="0"/>
                <a:ea typeface="Times New Roman" pitchFamily="18" charset="0"/>
                <a:cs typeface="Arial" charset="0"/>
              </a:rPr>
              <a:t>Fairness		Diversity</a:t>
            </a:r>
          </a:p>
          <a:p>
            <a:r>
              <a:rPr lang="en-US" sz="2400" b="1">
                <a:solidFill>
                  <a:schemeClr val="bg1"/>
                </a:solidFill>
                <a:latin typeface="Berlin Sans FB Demi" pitchFamily="34" charset="0"/>
                <a:ea typeface="Times New Roman" pitchFamily="18" charset="0"/>
                <a:cs typeface="Arial" charset="0"/>
              </a:rPr>
              <a:t>Power			Rights</a:t>
            </a:r>
          </a:p>
          <a:p>
            <a:r>
              <a:rPr lang="en-US" sz="2400" b="1">
                <a:solidFill>
                  <a:schemeClr val="bg1"/>
                </a:solidFill>
                <a:latin typeface="Berlin Sans FB Demi" pitchFamily="34" charset="0"/>
                <a:ea typeface="Times New Roman" pitchFamily="18" charset="0"/>
                <a:cs typeface="Arial" charset="0"/>
              </a:rPr>
              <a:t>Adaptation		Movement</a:t>
            </a:r>
          </a:p>
          <a:p>
            <a:r>
              <a:rPr lang="en-US" sz="2400" b="1">
                <a:solidFill>
                  <a:schemeClr val="bg1"/>
                </a:solidFill>
                <a:latin typeface="Berlin Sans FB Demi" pitchFamily="34" charset="0"/>
                <a:ea typeface="Times New Roman" pitchFamily="18" charset="0"/>
                <a:cs typeface="Arial" charset="0"/>
              </a:rPr>
              <a:t>Diffusion		Democracy</a:t>
            </a:r>
          </a:p>
          <a:p>
            <a:r>
              <a:rPr lang="en-US" sz="2400" b="1">
                <a:solidFill>
                  <a:schemeClr val="bg1"/>
                </a:solidFill>
                <a:latin typeface="Berlin Sans FB Demi" pitchFamily="34" charset="0"/>
                <a:ea typeface="Times New Roman" pitchFamily="18" charset="0"/>
                <a:cs typeface="Arial" charset="0"/>
              </a:rPr>
              <a:t>Region		Self Interest</a:t>
            </a:r>
          </a:p>
          <a:p>
            <a:r>
              <a:rPr lang="en-US" sz="2400" b="1">
                <a:solidFill>
                  <a:schemeClr val="bg1"/>
                </a:solidFill>
                <a:latin typeface="Berlin Sans FB Demi" pitchFamily="34" charset="0"/>
                <a:ea typeface="Times New Roman" pitchFamily="18" charset="0"/>
                <a:cs typeface="Arial" charset="0"/>
              </a:rPr>
              <a:t>Government		Cooperation</a:t>
            </a:r>
          </a:p>
          <a:p>
            <a:r>
              <a:rPr lang="en-US" sz="2400" b="1">
                <a:solidFill>
                  <a:schemeClr val="bg1"/>
                </a:solidFill>
                <a:latin typeface="Berlin Sans FB Demi" pitchFamily="34" charset="0"/>
                <a:ea typeface="Times New Roman" pitchFamily="18" charset="0"/>
                <a:cs typeface="Arial" charset="0"/>
              </a:rPr>
              <a:t>Compromise		Aggression</a:t>
            </a:r>
          </a:p>
          <a:p>
            <a:r>
              <a:rPr lang="en-US" sz="2400" b="1">
                <a:solidFill>
                  <a:schemeClr val="bg1"/>
                </a:solidFill>
                <a:latin typeface="Berlin Sans FB Demi" pitchFamily="34" charset="0"/>
                <a:ea typeface="Times New Roman" pitchFamily="18" charset="0"/>
                <a:cs typeface="Arial" charset="0"/>
              </a:rPr>
              <a:t>Innovation		Leadership</a:t>
            </a:r>
          </a:p>
        </p:txBody>
      </p:sp>
      <p:sp>
        <p:nvSpPr>
          <p:cNvPr id="37897" name="Text Box 14"/>
          <p:cNvSpPr txBox="1">
            <a:spLocks noChangeArrowheads="1"/>
          </p:cNvSpPr>
          <p:nvPr/>
        </p:nvSpPr>
        <p:spPr bwMode="auto">
          <a:xfrm>
            <a:off x="1143000" y="4800600"/>
            <a:ext cx="7772400" cy="1981200"/>
          </a:xfrm>
          <a:prstGeom prst="rect">
            <a:avLst/>
          </a:prstGeom>
          <a:solidFill>
            <a:srgbClr val="00B0F0"/>
          </a:solidFill>
          <a:ln w="9525">
            <a:solidFill>
              <a:srgbClr val="000000"/>
            </a:solidFill>
            <a:miter lim="800000"/>
            <a:headEnd/>
            <a:tailEnd/>
          </a:ln>
        </p:spPr>
        <p:txBody>
          <a:bodyPr/>
          <a:lstStyle/>
          <a:p>
            <a:r>
              <a:rPr lang="en-US" sz="2000" b="1">
                <a:solidFill>
                  <a:schemeClr val="bg1"/>
                </a:solidFill>
                <a:latin typeface="Berlin Sans FB Demi" pitchFamily="34" charset="0"/>
                <a:ea typeface="Times New Roman" pitchFamily="18" charset="0"/>
                <a:cs typeface="Arial" charset="0"/>
              </a:rPr>
              <a:t>Understanding concepts is ultimately what enables students to transfer understandings learned in one time/place setting to a new time and place – even a setting with which they have no previous acquaintance.  When we teach concepts we allow our students to transcend the settings that we have taught.</a:t>
            </a:r>
          </a:p>
          <a:p>
            <a:pPr algn="ctr"/>
            <a:r>
              <a:rPr lang="en-US" sz="2000" b="1">
                <a:solidFill>
                  <a:schemeClr val="bg1"/>
                </a:solidFill>
                <a:latin typeface="Berlin Sans FB Demi" pitchFamily="34" charset="0"/>
                <a:ea typeface="Times New Roman" pitchFamily="18" charset="0"/>
                <a:cs typeface="Arial" charset="0"/>
              </a:rPr>
              <a:t>				-John Hergesheimer</a:t>
            </a:r>
          </a:p>
        </p:txBody>
      </p:sp>
      <p:sp>
        <p:nvSpPr>
          <p:cNvPr id="37898" name="Rectangle 15"/>
          <p:cNvSpPr>
            <a:spLocks noChangeArrowheads="1"/>
          </p:cNvSpPr>
          <p:nvPr/>
        </p:nvSpPr>
        <p:spPr bwMode="auto">
          <a:xfrm>
            <a:off x="95250" y="-1371600"/>
            <a:ext cx="9144000" cy="0"/>
          </a:xfrm>
          <a:prstGeom prst="rect">
            <a:avLst/>
          </a:prstGeom>
          <a:noFill/>
          <a:ln w="9525">
            <a:noFill/>
            <a:miter lim="800000"/>
            <a:headEnd/>
            <a:tailEnd/>
          </a:ln>
        </p:spPr>
        <p:txBody>
          <a:bodyPr wrap="none" anchor="ctr">
            <a:spAutoFit/>
          </a:bodyPr>
          <a:lstStyle/>
          <a:p>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5100" y="609600"/>
            <a:ext cx="7499350" cy="5638800"/>
          </a:xfrm>
        </p:spPr>
        <p:txBody>
          <a:bodyPr/>
          <a:lstStyle/>
          <a:p>
            <a:pPr algn="ctr">
              <a:buFont typeface="Wingdings 2" pitchFamily="18" charset="2"/>
              <a:buNone/>
              <a:defRPr/>
            </a:pPr>
            <a:r>
              <a:rPr lang="en-US" sz="8800" dirty="0" smtClean="0">
                <a:solidFill>
                  <a:srgbClr val="FF0000"/>
                </a:solidFill>
                <a:latin typeface="Berlin Sans FB" pitchFamily="34" charset="0"/>
              </a:rPr>
              <a:t>K</a:t>
            </a:r>
            <a:r>
              <a:rPr lang="en-US" sz="8800" dirty="0" smtClean="0">
                <a:latin typeface="Berlin Sans FB" pitchFamily="34" charset="0"/>
              </a:rPr>
              <a:t>W</a:t>
            </a:r>
            <a:r>
              <a:rPr lang="en-US" sz="8800" dirty="0" smtClean="0">
                <a:solidFill>
                  <a:schemeClr val="accent6">
                    <a:lumMod val="50000"/>
                    <a:lumOff val="50000"/>
                  </a:schemeClr>
                </a:solidFill>
                <a:latin typeface="Berlin Sans FB" pitchFamily="34" charset="0"/>
              </a:rPr>
              <a:t>L</a:t>
            </a:r>
            <a:endParaRPr lang="en-US" sz="8800" dirty="0">
              <a:solidFill>
                <a:schemeClr val="accent6">
                  <a:lumMod val="50000"/>
                  <a:lumOff val="50000"/>
                </a:schemeClr>
              </a:solidFill>
              <a:latin typeface="Berlin Sans FB" pitchFamily="34" charset="0"/>
            </a:endParaRPr>
          </a:p>
        </p:txBody>
      </p:sp>
      <p:pic>
        <p:nvPicPr>
          <p:cNvPr id="86018" name="Picture 2" descr="C:\Documents and Settings\ajoyner\Local Settings\Temporary Internet Files\Content.IE5\HVCQJ9BG\MP900431168[1].jpg"/>
          <p:cNvPicPr>
            <a:picLocks noChangeAspect="1" noChangeArrowheads="1"/>
          </p:cNvPicPr>
          <p:nvPr/>
        </p:nvPicPr>
        <p:blipFill>
          <a:blip r:embed="rId2" cstate="print"/>
          <a:srcRect/>
          <a:stretch>
            <a:fillRect/>
          </a:stretch>
        </p:blipFill>
        <p:spPr bwMode="auto">
          <a:xfrm>
            <a:off x="3962400" y="2667000"/>
            <a:ext cx="2197100" cy="3314700"/>
          </a:xfrm>
          <a:prstGeom prst="rect">
            <a:avLst/>
          </a:prstGeom>
          <a:noFill/>
          <a:ln w="76200">
            <a:solidFill>
              <a:schemeClr val="accent3"/>
            </a:solidFill>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sosceles Triangle 5"/>
          <p:cNvSpPr/>
          <p:nvPr/>
        </p:nvSpPr>
        <p:spPr>
          <a:xfrm>
            <a:off x="1828800" y="228600"/>
            <a:ext cx="6629400" cy="22860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latin typeface="Gill Sans Ultra Bold" pitchFamily="34" charset="0"/>
              </a:rPr>
              <a:t>Principles </a:t>
            </a:r>
          </a:p>
          <a:p>
            <a:pPr algn="ctr">
              <a:defRPr/>
            </a:pPr>
            <a:r>
              <a:rPr lang="en-US" sz="2400" dirty="0">
                <a:latin typeface="Gill Sans Ultra Bold" pitchFamily="34" charset="0"/>
              </a:rPr>
              <a:t>and Generalizations</a:t>
            </a:r>
          </a:p>
        </p:txBody>
      </p:sp>
      <p:sp>
        <p:nvSpPr>
          <p:cNvPr id="9" name="Rectangle 8"/>
          <p:cNvSpPr/>
          <p:nvPr/>
        </p:nvSpPr>
        <p:spPr>
          <a:xfrm>
            <a:off x="1981200" y="2667000"/>
            <a:ext cx="3048000" cy="1066800"/>
          </a:xfrm>
          <a:prstGeom prst="rect">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en-US" sz="2400" dirty="0">
                <a:latin typeface="Gill Sans Ultra Bold" pitchFamily="34" charset="0"/>
              </a:rPr>
              <a:t>Concept</a:t>
            </a:r>
          </a:p>
        </p:txBody>
      </p:sp>
      <p:sp>
        <p:nvSpPr>
          <p:cNvPr id="10" name="Rectangle 9"/>
          <p:cNvSpPr/>
          <p:nvPr/>
        </p:nvSpPr>
        <p:spPr>
          <a:xfrm>
            <a:off x="5257800" y="2667000"/>
            <a:ext cx="3048000" cy="1066800"/>
          </a:xfrm>
          <a:prstGeom prst="rect">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en-US" sz="2400" dirty="0">
                <a:latin typeface="Gill Sans Ultra Bold" pitchFamily="34" charset="0"/>
              </a:rPr>
              <a:t>Concept</a:t>
            </a:r>
          </a:p>
        </p:txBody>
      </p:sp>
      <p:sp>
        <p:nvSpPr>
          <p:cNvPr id="11" name="Rectangle 10"/>
          <p:cNvSpPr/>
          <p:nvPr/>
        </p:nvSpPr>
        <p:spPr>
          <a:xfrm>
            <a:off x="1981200" y="3962400"/>
            <a:ext cx="6324600" cy="914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en-US" sz="2400" dirty="0">
                <a:latin typeface="Gill Sans Ultra Bold" pitchFamily="34" charset="0"/>
              </a:rPr>
              <a:t>Topic</a:t>
            </a:r>
          </a:p>
        </p:txBody>
      </p:sp>
      <p:sp>
        <p:nvSpPr>
          <p:cNvPr id="12" name="Rectangle 11"/>
          <p:cNvSpPr/>
          <p:nvPr/>
        </p:nvSpPr>
        <p:spPr>
          <a:xfrm>
            <a:off x="2057400" y="5181600"/>
            <a:ext cx="685800" cy="1371600"/>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latin typeface="Gill Sans Ultra Bold" pitchFamily="34" charset="0"/>
              </a:rPr>
              <a:t>F</a:t>
            </a:r>
          </a:p>
          <a:p>
            <a:pPr algn="ctr">
              <a:defRPr/>
            </a:pPr>
            <a:r>
              <a:rPr lang="en-US" dirty="0">
                <a:latin typeface="Gill Sans Ultra Bold" pitchFamily="34" charset="0"/>
              </a:rPr>
              <a:t>A</a:t>
            </a:r>
          </a:p>
          <a:p>
            <a:pPr algn="ctr">
              <a:defRPr/>
            </a:pPr>
            <a:r>
              <a:rPr lang="en-US" dirty="0">
                <a:latin typeface="Gill Sans Ultra Bold" pitchFamily="34" charset="0"/>
              </a:rPr>
              <a:t>C</a:t>
            </a:r>
          </a:p>
          <a:p>
            <a:pPr algn="ctr">
              <a:defRPr/>
            </a:pPr>
            <a:r>
              <a:rPr lang="en-US" dirty="0">
                <a:latin typeface="Gill Sans Ultra Bold" pitchFamily="34" charset="0"/>
              </a:rPr>
              <a:t>T</a:t>
            </a:r>
          </a:p>
        </p:txBody>
      </p:sp>
      <p:sp>
        <p:nvSpPr>
          <p:cNvPr id="13" name="Rectangle 12"/>
          <p:cNvSpPr/>
          <p:nvPr/>
        </p:nvSpPr>
        <p:spPr>
          <a:xfrm>
            <a:off x="3200400" y="5181600"/>
            <a:ext cx="685800" cy="1371600"/>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latin typeface="Gill Sans Ultra Bold" pitchFamily="34" charset="0"/>
              </a:rPr>
              <a:t>F</a:t>
            </a:r>
          </a:p>
          <a:p>
            <a:pPr algn="ctr">
              <a:defRPr/>
            </a:pPr>
            <a:r>
              <a:rPr lang="en-US" dirty="0">
                <a:latin typeface="Gill Sans Ultra Bold" pitchFamily="34" charset="0"/>
              </a:rPr>
              <a:t>A</a:t>
            </a:r>
          </a:p>
          <a:p>
            <a:pPr algn="ctr">
              <a:defRPr/>
            </a:pPr>
            <a:r>
              <a:rPr lang="en-US" dirty="0">
                <a:latin typeface="Gill Sans Ultra Bold" pitchFamily="34" charset="0"/>
              </a:rPr>
              <a:t>C</a:t>
            </a:r>
          </a:p>
          <a:p>
            <a:pPr algn="ctr">
              <a:defRPr/>
            </a:pPr>
            <a:r>
              <a:rPr lang="en-US" dirty="0">
                <a:latin typeface="Gill Sans Ultra Bold" pitchFamily="34" charset="0"/>
              </a:rPr>
              <a:t>T</a:t>
            </a:r>
          </a:p>
        </p:txBody>
      </p:sp>
      <p:sp>
        <p:nvSpPr>
          <p:cNvPr id="14" name="Rectangle 13"/>
          <p:cNvSpPr/>
          <p:nvPr/>
        </p:nvSpPr>
        <p:spPr>
          <a:xfrm>
            <a:off x="4267200" y="5181600"/>
            <a:ext cx="685800" cy="1371600"/>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latin typeface="Gill Sans Ultra Bold" pitchFamily="34" charset="0"/>
              </a:rPr>
              <a:t>F</a:t>
            </a:r>
          </a:p>
          <a:p>
            <a:pPr algn="ctr">
              <a:defRPr/>
            </a:pPr>
            <a:r>
              <a:rPr lang="en-US" dirty="0">
                <a:latin typeface="Gill Sans Ultra Bold" pitchFamily="34" charset="0"/>
              </a:rPr>
              <a:t>A</a:t>
            </a:r>
          </a:p>
          <a:p>
            <a:pPr algn="ctr">
              <a:defRPr/>
            </a:pPr>
            <a:r>
              <a:rPr lang="en-US" dirty="0">
                <a:latin typeface="Gill Sans Ultra Bold" pitchFamily="34" charset="0"/>
              </a:rPr>
              <a:t>C</a:t>
            </a:r>
          </a:p>
          <a:p>
            <a:pPr algn="ctr">
              <a:defRPr/>
            </a:pPr>
            <a:r>
              <a:rPr lang="en-US" dirty="0">
                <a:latin typeface="Gill Sans Ultra Bold" pitchFamily="34" charset="0"/>
              </a:rPr>
              <a:t>T</a:t>
            </a:r>
          </a:p>
        </p:txBody>
      </p:sp>
      <p:sp>
        <p:nvSpPr>
          <p:cNvPr id="15" name="Rectangle 14"/>
          <p:cNvSpPr/>
          <p:nvPr/>
        </p:nvSpPr>
        <p:spPr>
          <a:xfrm>
            <a:off x="5334000" y="5181600"/>
            <a:ext cx="685800" cy="1371600"/>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latin typeface="Gill Sans Ultra Bold" pitchFamily="34" charset="0"/>
              </a:rPr>
              <a:t>F</a:t>
            </a:r>
          </a:p>
          <a:p>
            <a:pPr algn="ctr">
              <a:defRPr/>
            </a:pPr>
            <a:r>
              <a:rPr lang="en-US" dirty="0">
                <a:latin typeface="Gill Sans Ultra Bold" pitchFamily="34" charset="0"/>
              </a:rPr>
              <a:t>A</a:t>
            </a:r>
          </a:p>
          <a:p>
            <a:pPr algn="ctr">
              <a:defRPr/>
            </a:pPr>
            <a:r>
              <a:rPr lang="en-US" dirty="0">
                <a:latin typeface="Gill Sans Ultra Bold" pitchFamily="34" charset="0"/>
              </a:rPr>
              <a:t>C</a:t>
            </a:r>
          </a:p>
          <a:p>
            <a:pPr algn="ctr">
              <a:defRPr/>
            </a:pPr>
            <a:r>
              <a:rPr lang="en-US" dirty="0">
                <a:latin typeface="Gill Sans Ultra Bold" pitchFamily="34" charset="0"/>
              </a:rPr>
              <a:t>T</a:t>
            </a:r>
          </a:p>
        </p:txBody>
      </p:sp>
      <p:sp>
        <p:nvSpPr>
          <p:cNvPr id="16" name="Rectangle 15"/>
          <p:cNvSpPr/>
          <p:nvPr/>
        </p:nvSpPr>
        <p:spPr>
          <a:xfrm>
            <a:off x="6477000" y="5181600"/>
            <a:ext cx="685800" cy="1371600"/>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latin typeface="Gill Sans Ultra Bold" pitchFamily="34" charset="0"/>
              </a:rPr>
              <a:t>F</a:t>
            </a:r>
          </a:p>
          <a:p>
            <a:pPr algn="ctr">
              <a:defRPr/>
            </a:pPr>
            <a:r>
              <a:rPr lang="en-US" dirty="0">
                <a:latin typeface="Gill Sans Ultra Bold" pitchFamily="34" charset="0"/>
              </a:rPr>
              <a:t>A</a:t>
            </a:r>
          </a:p>
          <a:p>
            <a:pPr algn="ctr">
              <a:defRPr/>
            </a:pPr>
            <a:r>
              <a:rPr lang="en-US" dirty="0">
                <a:latin typeface="Gill Sans Ultra Bold" pitchFamily="34" charset="0"/>
              </a:rPr>
              <a:t>C</a:t>
            </a:r>
          </a:p>
          <a:p>
            <a:pPr algn="ctr">
              <a:defRPr/>
            </a:pPr>
            <a:r>
              <a:rPr lang="en-US" dirty="0">
                <a:latin typeface="Gill Sans Ultra Bold" pitchFamily="34" charset="0"/>
              </a:rPr>
              <a:t>T</a:t>
            </a:r>
          </a:p>
        </p:txBody>
      </p:sp>
      <p:sp>
        <p:nvSpPr>
          <p:cNvPr id="17" name="Rectangle 16"/>
          <p:cNvSpPr/>
          <p:nvPr/>
        </p:nvSpPr>
        <p:spPr>
          <a:xfrm>
            <a:off x="7620000" y="5181600"/>
            <a:ext cx="685800" cy="1371600"/>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latin typeface="Gill Sans Ultra Bold" pitchFamily="34" charset="0"/>
              </a:rPr>
              <a:t>F</a:t>
            </a:r>
          </a:p>
          <a:p>
            <a:pPr algn="ctr">
              <a:defRPr/>
            </a:pPr>
            <a:r>
              <a:rPr lang="en-US" dirty="0">
                <a:latin typeface="Gill Sans Ultra Bold" pitchFamily="34" charset="0"/>
              </a:rPr>
              <a:t>A</a:t>
            </a:r>
          </a:p>
          <a:p>
            <a:pPr algn="ctr">
              <a:defRPr/>
            </a:pPr>
            <a:r>
              <a:rPr lang="en-US" dirty="0">
                <a:latin typeface="Gill Sans Ultra Bold" pitchFamily="34" charset="0"/>
              </a:rPr>
              <a:t>C</a:t>
            </a:r>
          </a:p>
          <a:p>
            <a:pPr algn="ctr">
              <a:defRPr/>
            </a:pPr>
            <a:r>
              <a:rPr lang="en-US" dirty="0">
                <a:latin typeface="Gill Sans Ultra Bold" pitchFamily="34" charset="0"/>
              </a:rPr>
              <a:t>T</a:t>
            </a:r>
          </a:p>
        </p:txBody>
      </p:sp>
      <p:pic>
        <p:nvPicPr>
          <p:cNvPr id="19" name="ss slide 30.wav">
            <a:hlinkClick r:id="" action="ppaction://media"/>
          </p:cNvPr>
          <p:cNvPicPr>
            <a:picLocks noRot="1" noChangeAspect="1"/>
          </p:cNvPicPr>
          <p:nvPr>
            <a:wavAudioFile r:embed="rId1" name="ss slide 30.wav"/>
          </p:nvPr>
        </p:nvPicPr>
        <p:blipFill>
          <a:blip r:embed="rId3" cstate="print"/>
          <a:stretch>
            <a:fillRect/>
          </a:stretch>
        </p:blipFill>
        <p:spPr>
          <a:xfrm>
            <a:off x="8610600" y="228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920"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9"/>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sosceles Triangle 5"/>
          <p:cNvSpPr/>
          <p:nvPr/>
        </p:nvSpPr>
        <p:spPr>
          <a:xfrm>
            <a:off x="2286000" y="304800"/>
            <a:ext cx="6172200" cy="20574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solidFill>
                  <a:schemeClr val="tx1"/>
                </a:solidFill>
                <a:latin typeface="Gill Sans Ultra Bold" pitchFamily="34" charset="0"/>
              </a:rPr>
              <a:t>People </a:t>
            </a:r>
          </a:p>
          <a:p>
            <a:pPr algn="ctr">
              <a:defRPr/>
            </a:pPr>
            <a:r>
              <a:rPr lang="en-US" sz="2800" b="1" i="1" dirty="0">
                <a:solidFill>
                  <a:schemeClr val="tx1"/>
                </a:solidFill>
                <a:latin typeface="Gill Sans Ultra Bold" pitchFamily="34" charset="0"/>
              </a:rPr>
              <a:t>migrate</a:t>
            </a:r>
            <a:r>
              <a:rPr lang="en-US" sz="2800" b="1" dirty="0">
                <a:solidFill>
                  <a:schemeClr val="tx1"/>
                </a:solidFill>
                <a:latin typeface="Gill Sans Ultra Bold" pitchFamily="34" charset="0"/>
              </a:rPr>
              <a:t> </a:t>
            </a:r>
            <a:r>
              <a:rPr lang="en-US" sz="2400" dirty="0">
                <a:solidFill>
                  <a:schemeClr val="tx1"/>
                </a:solidFill>
                <a:latin typeface="Gill Sans Ultra Bold" pitchFamily="34" charset="0"/>
              </a:rPr>
              <a:t>to meet a variety of </a:t>
            </a:r>
            <a:r>
              <a:rPr lang="en-US" sz="2800" b="1" i="1" dirty="0">
                <a:solidFill>
                  <a:schemeClr val="tx1"/>
                </a:solidFill>
                <a:latin typeface="Gill Sans Ultra Bold" pitchFamily="34" charset="0"/>
              </a:rPr>
              <a:t>needs</a:t>
            </a:r>
            <a:r>
              <a:rPr lang="en-US" sz="2400" b="1" dirty="0">
                <a:solidFill>
                  <a:schemeClr val="tx1"/>
                </a:solidFill>
                <a:latin typeface="Gill Sans Ultra Bold" pitchFamily="34" charset="0"/>
              </a:rPr>
              <a:t>.</a:t>
            </a:r>
            <a:endParaRPr lang="en-US" sz="2400" dirty="0">
              <a:solidFill>
                <a:schemeClr val="tx1"/>
              </a:solidFill>
              <a:latin typeface="Gill Sans Ultra Bold" pitchFamily="34" charset="0"/>
            </a:endParaRPr>
          </a:p>
          <a:p>
            <a:pPr>
              <a:defRPr/>
            </a:pPr>
            <a:r>
              <a:rPr lang="en-US" sz="2400" b="1" dirty="0"/>
              <a:t> </a:t>
            </a:r>
            <a:endParaRPr lang="en-US" sz="2400" dirty="0"/>
          </a:p>
          <a:p>
            <a:pPr algn="ctr">
              <a:defRPr/>
            </a:pPr>
            <a:endParaRPr lang="en-US" sz="2400" dirty="0">
              <a:latin typeface="Gill Sans Ultra Bold" pitchFamily="34" charset="0"/>
            </a:endParaRPr>
          </a:p>
        </p:txBody>
      </p:sp>
      <p:sp>
        <p:nvSpPr>
          <p:cNvPr id="9" name="Rectangle 8"/>
          <p:cNvSpPr/>
          <p:nvPr/>
        </p:nvSpPr>
        <p:spPr>
          <a:xfrm>
            <a:off x="2590800" y="2590800"/>
            <a:ext cx="2667000" cy="990600"/>
          </a:xfrm>
          <a:prstGeom prst="rect">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en-US" sz="2400" dirty="0">
                <a:solidFill>
                  <a:schemeClr val="tx1"/>
                </a:solidFill>
                <a:latin typeface="Gill Sans Ultra Bold" pitchFamily="34" charset="0"/>
              </a:rPr>
              <a:t>Migrate</a:t>
            </a:r>
          </a:p>
        </p:txBody>
      </p:sp>
      <p:sp>
        <p:nvSpPr>
          <p:cNvPr id="10" name="Rectangle 9"/>
          <p:cNvSpPr/>
          <p:nvPr/>
        </p:nvSpPr>
        <p:spPr>
          <a:xfrm>
            <a:off x="5562600" y="2590800"/>
            <a:ext cx="2819400" cy="990600"/>
          </a:xfrm>
          <a:prstGeom prst="rect">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en-US" sz="2400" dirty="0">
                <a:solidFill>
                  <a:schemeClr val="tx1"/>
                </a:solidFill>
                <a:latin typeface="Gill Sans Ultra Bold" pitchFamily="34" charset="0"/>
              </a:rPr>
              <a:t>Needs</a:t>
            </a:r>
          </a:p>
        </p:txBody>
      </p:sp>
      <p:sp>
        <p:nvSpPr>
          <p:cNvPr id="11" name="Rectangle 10"/>
          <p:cNvSpPr/>
          <p:nvPr/>
        </p:nvSpPr>
        <p:spPr>
          <a:xfrm>
            <a:off x="2362200" y="3886200"/>
            <a:ext cx="6248400" cy="9906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en-US" sz="2400" dirty="0">
                <a:solidFill>
                  <a:schemeClr val="bg1"/>
                </a:solidFill>
                <a:latin typeface="Gill Sans Ultra Bold" pitchFamily="34" charset="0"/>
              </a:rPr>
              <a:t>U.S. movement west</a:t>
            </a:r>
          </a:p>
          <a:p>
            <a:pPr algn="ctr">
              <a:defRPr/>
            </a:pPr>
            <a:r>
              <a:rPr lang="en-US" sz="2000" i="1" dirty="0">
                <a:solidFill>
                  <a:schemeClr val="bg1"/>
                </a:solidFill>
                <a:latin typeface="Gill Sans Ultra Bold" pitchFamily="34" charset="0"/>
              </a:rPr>
              <a:t>8</a:t>
            </a:r>
            <a:r>
              <a:rPr lang="en-US" sz="2000" i="1" baseline="30000" dirty="0">
                <a:solidFill>
                  <a:schemeClr val="bg1"/>
                </a:solidFill>
                <a:latin typeface="Gill Sans Ultra Bold" pitchFamily="34" charset="0"/>
              </a:rPr>
              <a:t>th</a:t>
            </a:r>
            <a:r>
              <a:rPr lang="en-US" sz="2000" i="1" dirty="0">
                <a:solidFill>
                  <a:schemeClr val="bg1"/>
                </a:solidFill>
                <a:latin typeface="Gill Sans Ultra Bold" pitchFamily="34" charset="0"/>
              </a:rPr>
              <a:t> grade or American History</a:t>
            </a:r>
          </a:p>
        </p:txBody>
      </p:sp>
      <p:sp>
        <p:nvSpPr>
          <p:cNvPr id="12" name="Rectangle 11"/>
          <p:cNvSpPr/>
          <p:nvPr/>
        </p:nvSpPr>
        <p:spPr>
          <a:xfrm>
            <a:off x="2133600" y="5181600"/>
            <a:ext cx="1524000" cy="1371600"/>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latin typeface="Gill Sans Ultra Bold" pitchFamily="34" charset="0"/>
              </a:rPr>
              <a:t>Manifest Destiny</a:t>
            </a:r>
          </a:p>
        </p:txBody>
      </p:sp>
      <p:sp>
        <p:nvSpPr>
          <p:cNvPr id="14" name="Rectangle 13"/>
          <p:cNvSpPr/>
          <p:nvPr/>
        </p:nvSpPr>
        <p:spPr>
          <a:xfrm>
            <a:off x="3810000" y="5181600"/>
            <a:ext cx="1524000" cy="1371600"/>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latin typeface="Gill Sans Ultra Bold" pitchFamily="34" charset="0"/>
              </a:rPr>
              <a:t>Trail </a:t>
            </a:r>
          </a:p>
          <a:p>
            <a:pPr algn="ctr">
              <a:defRPr/>
            </a:pPr>
            <a:r>
              <a:rPr lang="en-US" dirty="0">
                <a:latin typeface="Gill Sans Ultra Bold" pitchFamily="34" charset="0"/>
              </a:rPr>
              <a:t>Of</a:t>
            </a:r>
          </a:p>
          <a:p>
            <a:pPr algn="ctr">
              <a:defRPr/>
            </a:pPr>
            <a:r>
              <a:rPr lang="en-US" dirty="0">
                <a:latin typeface="Gill Sans Ultra Bold" pitchFamily="34" charset="0"/>
              </a:rPr>
              <a:t> Tears</a:t>
            </a:r>
          </a:p>
        </p:txBody>
      </p:sp>
      <p:sp>
        <p:nvSpPr>
          <p:cNvPr id="15" name="Rectangle 14"/>
          <p:cNvSpPr/>
          <p:nvPr/>
        </p:nvSpPr>
        <p:spPr>
          <a:xfrm>
            <a:off x="5486400" y="5181600"/>
            <a:ext cx="1600200" cy="1371600"/>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latin typeface="Gill Sans Ultra Bold" pitchFamily="34" charset="0"/>
              </a:rPr>
              <a:t>Gold, furs, and farming</a:t>
            </a:r>
          </a:p>
        </p:txBody>
      </p:sp>
      <p:sp>
        <p:nvSpPr>
          <p:cNvPr id="17" name="Rectangle 16"/>
          <p:cNvSpPr/>
          <p:nvPr/>
        </p:nvSpPr>
        <p:spPr>
          <a:xfrm>
            <a:off x="7239000" y="5181600"/>
            <a:ext cx="1524000" cy="1371600"/>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en-US" dirty="0">
              <a:latin typeface="Gill Sans Ultra Bold" pitchFamily="34" charset="0"/>
            </a:endParaRPr>
          </a:p>
          <a:p>
            <a:pPr algn="ctr">
              <a:defRPr/>
            </a:pPr>
            <a:r>
              <a:rPr lang="en-US" dirty="0">
                <a:latin typeface="Gill Sans Ultra Bold" pitchFamily="34" charset="0"/>
              </a:rPr>
              <a:t>Railroad</a:t>
            </a:r>
          </a:p>
          <a:p>
            <a:pPr algn="ctr">
              <a:defRPr/>
            </a:pPr>
            <a:endParaRPr lang="en-US" dirty="0">
              <a:latin typeface="Gill Sans Ultra Bold" pitchFamily="34" charset="0"/>
            </a:endParaRPr>
          </a:p>
        </p:txBody>
      </p:sp>
      <p:sp>
        <p:nvSpPr>
          <p:cNvPr id="39946" name="TextBox 12"/>
          <p:cNvSpPr txBox="1">
            <a:spLocks noChangeArrowheads="1"/>
          </p:cNvSpPr>
          <p:nvPr/>
        </p:nvSpPr>
        <p:spPr bwMode="auto">
          <a:xfrm>
            <a:off x="990600" y="2819400"/>
            <a:ext cx="1524000" cy="461963"/>
          </a:xfrm>
          <a:prstGeom prst="rect">
            <a:avLst/>
          </a:prstGeom>
          <a:noFill/>
          <a:ln w="9525">
            <a:noFill/>
            <a:miter lim="800000"/>
            <a:headEnd/>
            <a:tailEnd/>
          </a:ln>
        </p:spPr>
        <p:txBody>
          <a:bodyPr>
            <a:spAutoFit/>
          </a:bodyPr>
          <a:lstStyle/>
          <a:p>
            <a:r>
              <a:rPr lang="en-US" sz="2400" i="1">
                <a:latin typeface="Berlin Sans FB Demi" pitchFamily="34" charset="0"/>
              </a:rPr>
              <a:t>Concepts</a:t>
            </a:r>
          </a:p>
        </p:txBody>
      </p:sp>
      <p:sp>
        <p:nvSpPr>
          <p:cNvPr id="39947" name="TextBox 15"/>
          <p:cNvSpPr txBox="1">
            <a:spLocks noChangeArrowheads="1"/>
          </p:cNvSpPr>
          <p:nvPr/>
        </p:nvSpPr>
        <p:spPr bwMode="auto">
          <a:xfrm>
            <a:off x="990600" y="5715000"/>
            <a:ext cx="990600" cy="461963"/>
          </a:xfrm>
          <a:prstGeom prst="rect">
            <a:avLst/>
          </a:prstGeom>
          <a:noFill/>
          <a:ln w="9525">
            <a:noFill/>
            <a:miter lim="800000"/>
            <a:headEnd/>
            <a:tailEnd/>
          </a:ln>
        </p:spPr>
        <p:txBody>
          <a:bodyPr>
            <a:spAutoFit/>
          </a:bodyPr>
          <a:lstStyle/>
          <a:p>
            <a:r>
              <a:rPr lang="en-US" sz="2400" i="1">
                <a:latin typeface="Berlin Sans FB Demi" pitchFamily="34" charset="0"/>
              </a:rPr>
              <a:t>Facts</a:t>
            </a:r>
          </a:p>
        </p:txBody>
      </p:sp>
      <p:sp>
        <p:nvSpPr>
          <p:cNvPr id="39948" name="TextBox 17"/>
          <p:cNvSpPr txBox="1">
            <a:spLocks noChangeArrowheads="1"/>
          </p:cNvSpPr>
          <p:nvPr/>
        </p:nvSpPr>
        <p:spPr bwMode="auto">
          <a:xfrm>
            <a:off x="990600" y="4114800"/>
            <a:ext cx="1447800" cy="461963"/>
          </a:xfrm>
          <a:prstGeom prst="rect">
            <a:avLst/>
          </a:prstGeom>
          <a:noFill/>
          <a:ln w="9525">
            <a:noFill/>
            <a:miter lim="800000"/>
            <a:headEnd/>
            <a:tailEnd/>
          </a:ln>
        </p:spPr>
        <p:txBody>
          <a:bodyPr>
            <a:spAutoFit/>
          </a:bodyPr>
          <a:lstStyle/>
          <a:p>
            <a:r>
              <a:rPr lang="en-US" sz="2400" i="1">
                <a:latin typeface="Berlin Sans FB Demi" pitchFamily="34" charset="0"/>
              </a:rPr>
              <a:t>Topic</a:t>
            </a:r>
          </a:p>
        </p:txBody>
      </p:sp>
      <p:sp>
        <p:nvSpPr>
          <p:cNvPr id="39949" name="TextBox 18"/>
          <p:cNvSpPr txBox="1">
            <a:spLocks noChangeArrowheads="1"/>
          </p:cNvSpPr>
          <p:nvPr/>
        </p:nvSpPr>
        <p:spPr bwMode="auto">
          <a:xfrm>
            <a:off x="990600" y="914400"/>
            <a:ext cx="2362200" cy="830263"/>
          </a:xfrm>
          <a:prstGeom prst="rect">
            <a:avLst/>
          </a:prstGeom>
          <a:noFill/>
          <a:ln w="9525">
            <a:noFill/>
            <a:miter lim="800000"/>
            <a:headEnd/>
            <a:tailEnd/>
          </a:ln>
        </p:spPr>
        <p:txBody>
          <a:bodyPr>
            <a:spAutoFit/>
          </a:bodyPr>
          <a:lstStyle/>
          <a:p>
            <a:r>
              <a:rPr lang="en-US" sz="2400" i="1">
                <a:latin typeface="Berlin Sans FB Demi" pitchFamily="34" charset="0"/>
              </a:rPr>
              <a:t>Principles and Generalizations</a:t>
            </a:r>
          </a:p>
        </p:txBody>
      </p:sp>
      <p:pic>
        <p:nvPicPr>
          <p:cNvPr id="18" name="ss slide 31.wav">
            <a:hlinkClick r:id="" action="ppaction://media"/>
          </p:cNvPr>
          <p:cNvPicPr>
            <a:picLocks noRot="1" noChangeAspect="1"/>
          </p:cNvPicPr>
          <p:nvPr>
            <a:wavAudioFile r:embed="rId1" name="ss slide 31.wav"/>
          </p:nvPr>
        </p:nvPicPr>
        <p:blipFill>
          <a:blip r:embed="rId3" cstate="print"/>
          <a:stretch>
            <a:fillRect/>
          </a:stretch>
        </p:blipFill>
        <p:spPr>
          <a:xfrm>
            <a:off x="8534400" y="1524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118"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8"/>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sosceles Triangle 5"/>
          <p:cNvSpPr/>
          <p:nvPr/>
        </p:nvSpPr>
        <p:spPr>
          <a:xfrm>
            <a:off x="2667000" y="304800"/>
            <a:ext cx="6172200" cy="19812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solidFill>
                  <a:schemeClr val="tx1"/>
                </a:solidFill>
                <a:latin typeface="Gill Sans Ultra Bold" pitchFamily="34" charset="0"/>
              </a:rPr>
              <a:t>People </a:t>
            </a:r>
          </a:p>
          <a:p>
            <a:pPr algn="ctr">
              <a:defRPr/>
            </a:pPr>
            <a:r>
              <a:rPr lang="en-US" sz="2400" b="1" dirty="0">
                <a:solidFill>
                  <a:schemeClr val="tx1"/>
                </a:solidFill>
                <a:latin typeface="Gill Sans Ultra Bold" pitchFamily="34" charset="0"/>
              </a:rPr>
              <a:t>migrate </a:t>
            </a:r>
            <a:r>
              <a:rPr lang="en-US" sz="2400" dirty="0">
                <a:solidFill>
                  <a:schemeClr val="tx1"/>
                </a:solidFill>
                <a:latin typeface="Gill Sans Ultra Bold" pitchFamily="34" charset="0"/>
              </a:rPr>
              <a:t>to meet a variety of </a:t>
            </a:r>
            <a:r>
              <a:rPr lang="en-US" sz="2400" b="1" dirty="0">
                <a:solidFill>
                  <a:schemeClr val="tx1"/>
                </a:solidFill>
                <a:latin typeface="Gill Sans Ultra Bold" pitchFamily="34" charset="0"/>
              </a:rPr>
              <a:t>needs.</a:t>
            </a:r>
            <a:endParaRPr lang="en-US" sz="2400" dirty="0">
              <a:solidFill>
                <a:schemeClr val="tx1"/>
              </a:solidFill>
              <a:latin typeface="Gill Sans Ultra Bold" pitchFamily="34" charset="0"/>
            </a:endParaRPr>
          </a:p>
          <a:p>
            <a:pPr>
              <a:defRPr/>
            </a:pPr>
            <a:r>
              <a:rPr lang="en-US" sz="2400" b="1" dirty="0"/>
              <a:t> </a:t>
            </a:r>
            <a:endParaRPr lang="en-US" sz="2400" dirty="0"/>
          </a:p>
          <a:p>
            <a:pPr algn="ctr">
              <a:defRPr/>
            </a:pPr>
            <a:endParaRPr lang="en-US" sz="2400" dirty="0">
              <a:latin typeface="Gill Sans Ultra Bold" pitchFamily="34" charset="0"/>
            </a:endParaRPr>
          </a:p>
        </p:txBody>
      </p:sp>
      <p:sp>
        <p:nvSpPr>
          <p:cNvPr id="9" name="Rectangle 8"/>
          <p:cNvSpPr/>
          <p:nvPr/>
        </p:nvSpPr>
        <p:spPr>
          <a:xfrm>
            <a:off x="2667000" y="2438400"/>
            <a:ext cx="3048000" cy="1066800"/>
          </a:xfrm>
          <a:prstGeom prst="rect">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en-US" sz="2400" dirty="0">
                <a:solidFill>
                  <a:schemeClr val="tx1"/>
                </a:solidFill>
                <a:latin typeface="Gill Sans Ultra Bold" pitchFamily="34" charset="0"/>
              </a:rPr>
              <a:t>Migrate</a:t>
            </a:r>
          </a:p>
        </p:txBody>
      </p:sp>
      <p:sp>
        <p:nvSpPr>
          <p:cNvPr id="10" name="Rectangle 9"/>
          <p:cNvSpPr/>
          <p:nvPr/>
        </p:nvSpPr>
        <p:spPr>
          <a:xfrm>
            <a:off x="5867400" y="2438400"/>
            <a:ext cx="3048000" cy="1066800"/>
          </a:xfrm>
          <a:prstGeom prst="rect">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en-US" sz="2400" dirty="0">
                <a:solidFill>
                  <a:schemeClr val="tx1"/>
                </a:solidFill>
                <a:latin typeface="Gill Sans Ultra Bold" pitchFamily="34" charset="0"/>
              </a:rPr>
              <a:t>Needs</a:t>
            </a:r>
          </a:p>
        </p:txBody>
      </p:sp>
      <p:sp>
        <p:nvSpPr>
          <p:cNvPr id="11" name="Rectangle 10"/>
          <p:cNvSpPr/>
          <p:nvPr/>
        </p:nvSpPr>
        <p:spPr>
          <a:xfrm>
            <a:off x="2590800" y="3733800"/>
            <a:ext cx="6324600" cy="914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en-US" sz="2400" b="1" dirty="0">
                <a:solidFill>
                  <a:schemeClr val="bg1"/>
                </a:solidFill>
                <a:latin typeface="Gill Sans Ultra Bold" pitchFamily="34" charset="0"/>
              </a:rPr>
              <a:t>Libyan Conflict   2011</a:t>
            </a:r>
          </a:p>
          <a:p>
            <a:pPr algn="ctr">
              <a:defRPr/>
            </a:pPr>
            <a:r>
              <a:rPr lang="en-US" sz="2000" b="1" i="1" dirty="0">
                <a:solidFill>
                  <a:schemeClr val="bg1"/>
                </a:solidFill>
                <a:latin typeface="Gill Sans Ultra Bold" pitchFamily="34" charset="0"/>
              </a:rPr>
              <a:t>7</a:t>
            </a:r>
            <a:r>
              <a:rPr lang="en-US" sz="2000" b="1" i="1" baseline="30000" dirty="0">
                <a:solidFill>
                  <a:schemeClr val="bg1"/>
                </a:solidFill>
                <a:latin typeface="Gill Sans Ultra Bold" pitchFamily="34" charset="0"/>
              </a:rPr>
              <a:t>th</a:t>
            </a:r>
            <a:r>
              <a:rPr lang="en-US" sz="2000" b="1" i="1" dirty="0">
                <a:solidFill>
                  <a:schemeClr val="bg1"/>
                </a:solidFill>
                <a:latin typeface="Gill Sans Ultra Bold" pitchFamily="34" charset="0"/>
              </a:rPr>
              <a:t> grade or World History</a:t>
            </a:r>
            <a:endParaRPr lang="en-US" sz="2000" i="1" dirty="0">
              <a:solidFill>
                <a:schemeClr val="bg1"/>
              </a:solidFill>
              <a:latin typeface="Gill Sans Ultra Bold" pitchFamily="34" charset="0"/>
            </a:endParaRPr>
          </a:p>
        </p:txBody>
      </p:sp>
      <p:sp>
        <p:nvSpPr>
          <p:cNvPr id="12" name="Rectangle 11"/>
          <p:cNvSpPr/>
          <p:nvPr/>
        </p:nvSpPr>
        <p:spPr>
          <a:xfrm>
            <a:off x="2362200" y="4876800"/>
            <a:ext cx="1524000" cy="1371600"/>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latin typeface="Gill Sans Ultra Bold" pitchFamily="34" charset="0"/>
              </a:rPr>
              <a:t>Gaddafi</a:t>
            </a:r>
          </a:p>
        </p:txBody>
      </p:sp>
      <p:sp>
        <p:nvSpPr>
          <p:cNvPr id="14" name="Rectangle 13"/>
          <p:cNvSpPr/>
          <p:nvPr/>
        </p:nvSpPr>
        <p:spPr>
          <a:xfrm>
            <a:off x="3962400" y="4876800"/>
            <a:ext cx="1676400" cy="1371600"/>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latin typeface="Gill Sans Ultra Bold" pitchFamily="34" charset="0"/>
              </a:rPr>
              <a:t>Human Rights violations</a:t>
            </a:r>
          </a:p>
        </p:txBody>
      </p:sp>
      <p:sp>
        <p:nvSpPr>
          <p:cNvPr id="15" name="Rectangle 14"/>
          <p:cNvSpPr/>
          <p:nvPr/>
        </p:nvSpPr>
        <p:spPr>
          <a:xfrm>
            <a:off x="5715000" y="4876800"/>
            <a:ext cx="1600200" cy="1371600"/>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latin typeface="Gill Sans Ultra Bold" pitchFamily="34" charset="0"/>
              </a:rPr>
              <a:t>Civil War</a:t>
            </a:r>
          </a:p>
        </p:txBody>
      </p:sp>
      <p:sp>
        <p:nvSpPr>
          <p:cNvPr id="17" name="Rectangle 16"/>
          <p:cNvSpPr/>
          <p:nvPr/>
        </p:nvSpPr>
        <p:spPr>
          <a:xfrm>
            <a:off x="7391400" y="4876800"/>
            <a:ext cx="1524000" cy="1371600"/>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en-US" dirty="0">
              <a:latin typeface="Gill Sans Ultra Bold" pitchFamily="34" charset="0"/>
            </a:endParaRPr>
          </a:p>
          <a:p>
            <a:pPr algn="ctr">
              <a:defRPr/>
            </a:pPr>
            <a:r>
              <a:rPr lang="en-US" dirty="0">
                <a:latin typeface="Gill Sans Ultra Bold" pitchFamily="34" charset="0"/>
              </a:rPr>
              <a:t>Egypt and U.K.</a:t>
            </a:r>
          </a:p>
          <a:p>
            <a:pPr algn="ctr">
              <a:defRPr/>
            </a:pPr>
            <a:endParaRPr lang="en-US" dirty="0">
              <a:latin typeface="Gill Sans Ultra Bold" pitchFamily="34" charset="0"/>
            </a:endParaRPr>
          </a:p>
        </p:txBody>
      </p:sp>
      <p:sp>
        <p:nvSpPr>
          <p:cNvPr id="40970" name="Rectangle 12"/>
          <p:cNvSpPr>
            <a:spLocks noChangeArrowheads="1"/>
          </p:cNvSpPr>
          <p:nvPr/>
        </p:nvSpPr>
        <p:spPr bwMode="auto">
          <a:xfrm>
            <a:off x="990600" y="685800"/>
            <a:ext cx="2514600" cy="830263"/>
          </a:xfrm>
          <a:prstGeom prst="rect">
            <a:avLst/>
          </a:prstGeom>
          <a:noFill/>
          <a:ln w="9525">
            <a:noFill/>
            <a:miter lim="800000"/>
            <a:headEnd/>
            <a:tailEnd/>
          </a:ln>
        </p:spPr>
        <p:txBody>
          <a:bodyPr>
            <a:spAutoFit/>
          </a:bodyPr>
          <a:lstStyle/>
          <a:p>
            <a:r>
              <a:rPr lang="en-US" sz="2400" i="1">
                <a:latin typeface="Berlin Sans FB Demi" pitchFamily="34" charset="0"/>
              </a:rPr>
              <a:t>Principles and Generalizations</a:t>
            </a:r>
            <a:r>
              <a:rPr lang="en-US" i="1">
                <a:latin typeface="Berlin Sans FB Demi" pitchFamily="34" charset="0"/>
              </a:rPr>
              <a:t> </a:t>
            </a:r>
            <a:endParaRPr lang="en-US"/>
          </a:p>
        </p:txBody>
      </p:sp>
      <p:sp>
        <p:nvSpPr>
          <p:cNvPr id="40971" name="TextBox 15"/>
          <p:cNvSpPr txBox="1">
            <a:spLocks noChangeArrowheads="1"/>
          </p:cNvSpPr>
          <p:nvPr/>
        </p:nvSpPr>
        <p:spPr bwMode="auto">
          <a:xfrm>
            <a:off x="990600" y="2667000"/>
            <a:ext cx="1524000" cy="461963"/>
          </a:xfrm>
          <a:prstGeom prst="rect">
            <a:avLst/>
          </a:prstGeom>
          <a:noFill/>
          <a:ln w="9525">
            <a:noFill/>
            <a:miter lim="800000"/>
            <a:headEnd/>
            <a:tailEnd/>
          </a:ln>
        </p:spPr>
        <p:txBody>
          <a:bodyPr>
            <a:spAutoFit/>
          </a:bodyPr>
          <a:lstStyle/>
          <a:p>
            <a:r>
              <a:rPr lang="en-US" sz="2400" i="1">
                <a:latin typeface="Berlin Sans FB Demi" pitchFamily="34" charset="0"/>
              </a:rPr>
              <a:t>Concepts</a:t>
            </a:r>
          </a:p>
        </p:txBody>
      </p:sp>
      <p:sp>
        <p:nvSpPr>
          <p:cNvPr id="40972" name="TextBox 17"/>
          <p:cNvSpPr txBox="1">
            <a:spLocks noChangeArrowheads="1"/>
          </p:cNvSpPr>
          <p:nvPr/>
        </p:nvSpPr>
        <p:spPr bwMode="auto">
          <a:xfrm>
            <a:off x="990600" y="4038600"/>
            <a:ext cx="1524000" cy="461963"/>
          </a:xfrm>
          <a:prstGeom prst="rect">
            <a:avLst/>
          </a:prstGeom>
          <a:noFill/>
          <a:ln w="9525">
            <a:noFill/>
            <a:miter lim="800000"/>
            <a:headEnd/>
            <a:tailEnd/>
          </a:ln>
        </p:spPr>
        <p:txBody>
          <a:bodyPr>
            <a:spAutoFit/>
          </a:bodyPr>
          <a:lstStyle/>
          <a:p>
            <a:r>
              <a:rPr lang="en-US" sz="2400" i="1">
                <a:latin typeface="Berlin Sans FB Demi" pitchFamily="34" charset="0"/>
              </a:rPr>
              <a:t>Topic</a:t>
            </a:r>
          </a:p>
        </p:txBody>
      </p:sp>
      <p:sp>
        <p:nvSpPr>
          <p:cNvPr id="40973" name="TextBox 18"/>
          <p:cNvSpPr txBox="1">
            <a:spLocks noChangeArrowheads="1"/>
          </p:cNvSpPr>
          <p:nvPr/>
        </p:nvSpPr>
        <p:spPr bwMode="auto">
          <a:xfrm>
            <a:off x="1066800" y="5257800"/>
            <a:ext cx="990600" cy="461963"/>
          </a:xfrm>
          <a:prstGeom prst="rect">
            <a:avLst/>
          </a:prstGeom>
          <a:noFill/>
          <a:ln w="9525">
            <a:noFill/>
            <a:miter lim="800000"/>
            <a:headEnd/>
            <a:tailEnd/>
          </a:ln>
        </p:spPr>
        <p:txBody>
          <a:bodyPr>
            <a:spAutoFit/>
          </a:bodyPr>
          <a:lstStyle/>
          <a:p>
            <a:r>
              <a:rPr lang="en-US" sz="2400" i="1">
                <a:latin typeface="Berlin Sans FB Demi" pitchFamily="34" charset="0"/>
              </a:rPr>
              <a:t>Facts</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sosceles Triangle 5"/>
          <p:cNvSpPr/>
          <p:nvPr/>
        </p:nvSpPr>
        <p:spPr>
          <a:xfrm>
            <a:off x="2514600" y="228600"/>
            <a:ext cx="6324600" cy="22860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solidFill>
                  <a:schemeClr val="tx1"/>
                </a:solidFill>
                <a:latin typeface="Gill Sans Ultra Bold" pitchFamily="34" charset="0"/>
              </a:rPr>
              <a:t>People </a:t>
            </a:r>
          </a:p>
          <a:p>
            <a:pPr algn="ctr">
              <a:defRPr/>
            </a:pPr>
            <a:r>
              <a:rPr lang="en-US" sz="2400" b="1" dirty="0">
                <a:solidFill>
                  <a:schemeClr val="tx1"/>
                </a:solidFill>
                <a:latin typeface="Gill Sans Ultra Bold" pitchFamily="34" charset="0"/>
              </a:rPr>
              <a:t>migrate </a:t>
            </a:r>
            <a:r>
              <a:rPr lang="en-US" sz="2400" dirty="0">
                <a:solidFill>
                  <a:schemeClr val="tx1"/>
                </a:solidFill>
                <a:latin typeface="Gill Sans Ultra Bold" pitchFamily="34" charset="0"/>
              </a:rPr>
              <a:t>to meet a variety of </a:t>
            </a:r>
            <a:r>
              <a:rPr lang="en-US" sz="2400" b="1" dirty="0">
                <a:solidFill>
                  <a:schemeClr val="tx1"/>
                </a:solidFill>
                <a:latin typeface="Gill Sans Ultra Bold" pitchFamily="34" charset="0"/>
              </a:rPr>
              <a:t>needs.</a:t>
            </a:r>
            <a:endParaRPr lang="en-US" sz="2400" dirty="0">
              <a:solidFill>
                <a:schemeClr val="tx1"/>
              </a:solidFill>
              <a:latin typeface="Gill Sans Ultra Bold" pitchFamily="34" charset="0"/>
            </a:endParaRPr>
          </a:p>
          <a:p>
            <a:pPr>
              <a:defRPr/>
            </a:pPr>
            <a:r>
              <a:rPr lang="en-US" sz="2400" b="1" dirty="0"/>
              <a:t> </a:t>
            </a:r>
            <a:endParaRPr lang="en-US" sz="2400" dirty="0"/>
          </a:p>
          <a:p>
            <a:pPr algn="ctr">
              <a:defRPr/>
            </a:pPr>
            <a:endParaRPr lang="en-US" sz="2400" dirty="0">
              <a:latin typeface="Gill Sans Ultra Bold" pitchFamily="34" charset="0"/>
            </a:endParaRPr>
          </a:p>
        </p:txBody>
      </p:sp>
      <p:sp>
        <p:nvSpPr>
          <p:cNvPr id="9" name="Rectangle 8"/>
          <p:cNvSpPr/>
          <p:nvPr/>
        </p:nvSpPr>
        <p:spPr>
          <a:xfrm>
            <a:off x="2514600" y="2667000"/>
            <a:ext cx="3048000" cy="1066800"/>
          </a:xfrm>
          <a:prstGeom prst="rect">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en-US" sz="2400" dirty="0">
                <a:solidFill>
                  <a:schemeClr val="tx1"/>
                </a:solidFill>
                <a:latin typeface="Gill Sans Ultra Bold" pitchFamily="34" charset="0"/>
              </a:rPr>
              <a:t>Migrate</a:t>
            </a:r>
          </a:p>
        </p:txBody>
      </p:sp>
      <p:sp>
        <p:nvSpPr>
          <p:cNvPr id="10" name="Rectangle 9"/>
          <p:cNvSpPr/>
          <p:nvPr/>
        </p:nvSpPr>
        <p:spPr>
          <a:xfrm>
            <a:off x="5791200" y="2667000"/>
            <a:ext cx="3048000" cy="1066800"/>
          </a:xfrm>
          <a:prstGeom prst="rect">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en-US" sz="2400" dirty="0">
                <a:solidFill>
                  <a:schemeClr val="tx1"/>
                </a:solidFill>
                <a:latin typeface="Gill Sans Ultra Bold" pitchFamily="34" charset="0"/>
              </a:rPr>
              <a:t>Needs</a:t>
            </a:r>
          </a:p>
        </p:txBody>
      </p:sp>
      <p:sp>
        <p:nvSpPr>
          <p:cNvPr id="11" name="Rectangle 10"/>
          <p:cNvSpPr/>
          <p:nvPr/>
        </p:nvSpPr>
        <p:spPr>
          <a:xfrm>
            <a:off x="2514600" y="3886200"/>
            <a:ext cx="6400800" cy="11430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en-US" sz="2400" dirty="0">
                <a:solidFill>
                  <a:schemeClr val="bg1"/>
                </a:solidFill>
                <a:latin typeface="Gill Sans Ultra Bold" pitchFamily="34" charset="0"/>
              </a:rPr>
              <a:t>Age of Exploration</a:t>
            </a:r>
          </a:p>
          <a:p>
            <a:pPr algn="ctr">
              <a:defRPr/>
            </a:pPr>
            <a:r>
              <a:rPr lang="en-US" sz="2000" i="1" dirty="0">
                <a:solidFill>
                  <a:schemeClr val="bg1"/>
                </a:solidFill>
                <a:latin typeface="Gill Sans Ultra Bold" pitchFamily="34" charset="0"/>
              </a:rPr>
              <a:t>6</a:t>
            </a:r>
            <a:r>
              <a:rPr lang="en-US" sz="2000" i="1" baseline="30000" dirty="0">
                <a:solidFill>
                  <a:schemeClr val="bg1"/>
                </a:solidFill>
                <a:latin typeface="Gill Sans Ultra Bold" pitchFamily="34" charset="0"/>
              </a:rPr>
              <a:t>th</a:t>
            </a:r>
            <a:r>
              <a:rPr lang="en-US" sz="2000" i="1" dirty="0">
                <a:solidFill>
                  <a:schemeClr val="bg1"/>
                </a:solidFill>
                <a:latin typeface="Gill Sans Ultra Bold" pitchFamily="34" charset="0"/>
              </a:rPr>
              <a:t> grade, 7</a:t>
            </a:r>
            <a:r>
              <a:rPr lang="en-US" sz="2000" i="1" baseline="30000" dirty="0">
                <a:solidFill>
                  <a:schemeClr val="bg1"/>
                </a:solidFill>
                <a:latin typeface="Gill Sans Ultra Bold" pitchFamily="34" charset="0"/>
              </a:rPr>
              <a:t>th</a:t>
            </a:r>
            <a:r>
              <a:rPr lang="en-US" sz="2000" i="1" dirty="0">
                <a:solidFill>
                  <a:schemeClr val="bg1"/>
                </a:solidFill>
                <a:latin typeface="Gill Sans Ultra Bold" pitchFamily="34" charset="0"/>
              </a:rPr>
              <a:t> grade,</a:t>
            </a:r>
          </a:p>
          <a:p>
            <a:pPr algn="ctr">
              <a:defRPr/>
            </a:pPr>
            <a:r>
              <a:rPr lang="en-US" sz="2000" i="1" dirty="0">
                <a:solidFill>
                  <a:schemeClr val="bg1"/>
                </a:solidFill>
                <a:latin typeface="Gill Sans Ultra Bold" pitchFamily="34" charset="0"/>
              </a:rPr>
              <a:t>World History or American History</a:t>
            </a:r>
          </a:p>
        </p:txBody>
      </p:sp>
      <p:sp>
        <p:nvSpPr>
          <p:cNvPr id="12" name="Rectangle 11"/>
          <p:cNvSpPr/>
          <p:nvPr/>
        </p:nvSpPr>
        <p:spPr>
          <a:xfrm>
            <a:off x="2362200" y="5181600"/>
            <a:ext cx="1524000" cy="1371600"/>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latin typeface="Gill Sans Ultra Bold" pitchFamily="34" charset="0"/>
              </a:rPr>
              <a:t> Sir Walter Raleigh</a:t>
            </a:r>
          </a:p>
        </p:txBody>
      </p:sp>
      <p:sp>
        <p:nvSpPr>
          <p:cNvPr id="14" name="Rectangle 13"/>
          <p:cNvSpPr/>
          <p:nvPr/>
        </p:nvSpPr>
        <p:spPr>
          <a:xfrm>
            <a:off x="3962400" y="5181600"/>
            <a:ext cx="1676400" cy="1371600"/>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latin typeface="Gill Sans Ultra Bold" pitchFamily="34" charset="0"/>
              </a:rPr>
              <a:t> Lost Colony</a:t>
            </a:r>
          </a:p>
        </p:txBody>
      </p:sp>
      <p:sp>
        <p:nvSpPr>
          <p:cNvPr id="15" name="Rectangle 14"/>
          <p:cNvSpPr/>
          <p:nvPr/>
        </p:nvSpPr>
        <p:spPr>
          <a:xfrm>
            <a:off x="5715000" y="5181600"/>
            <a:ext cx="1600200" cy="1371600"/>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latin typeface="Gill Sans Ultra Bold" pitchFamily="34" charset="0"/>
              </a:rPr>
              <a:t> freedom</a:t>
            </a:r>
          </a:p>
        </p:txBody>
      </p:sp>
      <p:sp>
        <p:nvSpPr>
          <p:cNvPr id="17" name="Rectangle 16"/>
          <p:cNvSpPr/>
          <p:nvPr/>
        </p:nvSpPr>
        <p:spPr>
          <a:xfrm>
            <a:off x="7467600" y="5181600"/>
            <a:ext cx="1524000" cy="1371600"/>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en-US" dirty="0">
              <a:latin typeface="Gill Sans Ultra Bold" pitchFamily="34" charset="0"/>
            </a:endParaRPr>
          </a:p>
          <a:p>
            <a:pPr algn="ctr">
              <a:defRPr/>
            </a:pPr>
            <a:r>
              <a:rPr lang="en-US" dirty="0">
                <a:latin typeface="Gill Sans Ultra Bold" pitchFamily="34" charset="0"/>
              </a:rPr>
              <a:t> </a:t>
            </a:r>
          </a:p>
          <a:p>
            <a:pPr algn="ctr">
              <a:defRPr/>
            </a:pPr>
            <a:r>
              <a:rPr lang="en-US" dirty="0">
                <a:latin typeface="Gill Sans Ultra Bold" pitchFamily="34" charset="0"/>
              </a:rPr>
              <a:t>money</a:t>
            </a:r>
          </a:p>
          <a:p>
            <a:pPr algn="ctr">
              <a:defRPr/>
            </a:pPr>
            <a:endParaRPr lang="en-US" dirty="0">
              <a:latin typeface="Gill Sans Ultra Bold" pitchFamily="34" charset="0"/>
            </a:endParaRPr>
          </a:p>
          <a:p>
            <a:pPr algn="ctr">
              <a:defRPr/>
            </a:pPr>
            <a:endParaRPr lang="en-US" dirty="0">
              <a:latin typeface="Gill Sans Ultra Bold" pitchFamily="34" charset="0"/>
            </a:endParaRPr>
          </a:p>
        </p:txBody>
      </p:sp>
      <p:sp>
        <p:nvSpPr>
          <p:cNvPr id="41994" name="Rectangle 12"/>
          <p:cNvSpPr>
            <a:spLocks noChangeArrowheads="1"/>
          </p:cNvSpPr>
          <p:nvPr/>
        </p:nvSpPr>
        <p:spPr bwMode="auto">
          <a:xfrm>
            <a:off x="1066800" y="762000"/>
            <a:ext cx="2438400" cy="830263"/>
          </a:xfrm>
          <a:prstGeom prst="rect">
            <a:avLst/>
          </a:prstGeom>
          <a:noFill/>
          <a:ln w="9525">
            <a:noFill/>
            <a:miter lim="800000"/>
            <a:headEnd/>
            <a:tailEnd/>
          </a:ln>
        </p:spPr>
        <p:txBody>
          <a:bodyPr>
            <a:spAutoFit/>
          </a:bodyPr>
          <a:lstStyle/>
          <a:p>
            <a:r>
              <a:rPr lang="en-US" sz="2400" i="1">
                <a:latin typeface="Berlin Sans FB Demi" pitchFamily="34" charset="0"/>
              </a:rPr>
              <a:t>Principles and Generalizations</a:t>
            </a:r>
            <a:endParaRPr lang="en-US" sz="2400"/>
          </a:p>
        </p:txBody>
      </p:sp>
      <p:sp>
        <p:nvSpPr>
          <p:cNvPr id="41995" name="TextBox 15"/>
          <p:cNvSpPr txBox="1">
            <a:spLocks noChangeArrowheads="1"/>
          </p:cNvSpPr>
          <p:nvPr/>
        </p:nvSpPr>
        <p:spPr bwMode="auto">
          <a:xfrm>
            <a:off x="990600" y="4114800"/>
            <a:ext cx="1524000" cy="461963"/>
          </a:xfrm>
          <a:prstGeom prst="rect">
            <a:avLst/>
          </a:prstGeom>
          <a:noFill/>
          <a:ln w="9525">
            <a:noFill/>
            <a:miter lim="800000"/>
            <a:headEnd/>
            <a:tailEnd/>
          </a:ln>
        </p:spPr>
        <p:txBody>
          <a:bodyPr>
            <a:spAutoFit/>
          </a:bodyPr>
          <a:lstStyle/>
          <a:p>
            <a:r>
              <a:rPr lang="en-US" sz="2400" i="1">
                <a:latin typeface="Berlin Sans FB Demi" pitchFamily="34" charset="0"/>
              </a:rPr>
              <a:t>Topic</a:t>
            </a:r>
          </a:p>
        </p:txBody>
      </p:sp>
      <p:sp>
        <p:nvSpPr>
          <p:cNvPr id="41996" name="TextBox 17"/>
          <p:cNvSpPr txBox="1">
            <a:spLocks noChangeArrowheads="1"/>
          </p:cNvSpPr>
          <p:nvPr/>
        </p:nvSpPr>
        <p:spPr bwMode="auto">
          <a:xfrm>
            <a:off x="990600" y="3048000"/>
            <a:ext cx="1524000" cy="461963"/>
          </a:xfrm>
          <a:prstGeom prst="rect">
            <a:avLst/>
          </a:prstGeom>
          <a:noFill/>
          <a:ln w="9525">
            <a:noFill/>
            <a:miter lim="800000"/>
            <a:headEnd/>
            <a:tailEnd/>
          </a:ln>
        </p:spPr>
        <p:txBody>
          <a:bodyPr>
            <a:spAutoFit/>
          </a:bodyPr>
          <a:lstStyle/>
          <a:p>
            <a:r>
              <a:rPr lang="en-US" sz="2400" i="1">
                <a:latin typeface="Berlin Sans FB Demi" pitchFamily="34" charset="0"/>
              </a:rPr>
              <a:t>Concepts</a:t>
            </a:r>
          </a:p>
        </p:txBody>
      </p:sp>
      <p:sp>
        <p:nvSpPr>
          <p:cNvPr id="41997" name="TextBox 18"/>
          <p:cNvSpPr txBox="1">
            <a:spLocks noChangeArrowheads="1"/>
          </p:cNvSpPr>
          <p:nvPr/>
        </p:nvSpPr>
        <p:spPr bwMode="auto">
          <a:xfrm>
            <a:off x="1143000" y="5486400"/>
            <a:ext cx="990600" cy="461963"/>
          </a:xfrm>
          <a:prstGeom prst="rect">
            <a:avLst/>
          </a:prstGeom>
          <a:noFill/>
          <a:ln w="9525">
            <a:noFill/>
            <a:miter lim="800000"/>
            <a:headEnd/>
            <a:tailEnd/>
          </a:ln>
        </p:spPr>
        <p:txBody>
          <a:bodyPr>
            <a:spAutoFit/>
          </a:bodyPr>
          <a:lstStyle/>
          <a:p>
            <a:r>
              <a:rPr lang="en-US" sz="2400" i="1">
                <a:latin typeface="Berlin Sans FB Demi" pitchFamily="34" charset="0"/>
              </a:rPr>
              <a:t>Facts</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fontAlgn="auto" hangingPunct="1">
              <a:spcAft>
                <a:spcPts val="0"/>
              </a:spcAft>
              <a:defRPr/>
            </a:pPr>
            <a:r>
              <a:rPr lang="en-US" dirty="0" smtClean="0">
                <a:solidFill>
                  <a:schemeClr val="accent6">
                    <a:lumMod val="50000"/>
                    <a:lumOff val="50000"/>
                  </a:schemeClr>
                </a:solidFill>
                <a:effectLst/>
                <a:latin typeface="Showcard Gothic" pitchFamily="82" charset="0"/>
              </a:rPr>
              <a:t>Concept   or   Topic?</a:t>
            </a:r>
            <a:endParaRPr lang="en-US" dirty="0">
              <a:solidFill>
                <a:schemeClr val="accent6">
                  <a:lumMod val="50000"/>
                  <a:lumOff val="50000"/>
                </a:schemeClr>
              </a:solidFill>
              <a:effectLst/>
              <a:latin typeface="Showcard Gothic" pitchFamily="82" charset="0"/>
            </a:endParaRPr>
          </a:p>
        </p:txBody>
      </p:sp>
      <p:sp>
        <p:nvSpPr>
          <p:cNvPr id="43011" name="Content Placeholder 2"/>
          <p:cNvSpPr>
            <a:spLocks noGrp="1"/>
          </p:cNvSpPr>
          <p:nvPr>
            <p:ph idx="1"/>
          </p:nvPr>
        </p:nvSpPr>
        <p:spPr>
          <a:xfrm>
            <a:off x="1435100" y="1219200"/>
            <a:ext cx="7499350" cy="5410200"/>
          </a:xfrm>
        </p:spPr>
        <p:txBody>
          <a:bodyPr/>
          <a:lstStyle/>
          <a:p>
            <a:pPr eaLnBrk="1" hangingPunct="1">
              <a:spcBef>
                <a:spcPts val="1200"/>
              </a:spcBef>
            </a:pPr>
            <a:r>
              <a:rPr lang="en-US" b="1" smtClean="0"/>
              <a:t>environment</a:t>
            </a:r>
          </a:p>
          <a:p>
            <a:pPr eaLnBrk="1" hangingPunct="1">
              <a:spcBef>
                <a:spcPts val="1200"/>
              </a:spcBef>
            </a:pPr>
            <a:r>
              <a:rPr lang="en-US" b="1" smtClean="0"/>
              <a:t>Manifest Destiny</a:t>
            </a:r>
          </a:p>
          <a:p>
            <a:pPr eaLnBrk="1" hangingPunct="1">
              <a:spcBef>
                <a:spcPts val="1200"/>
              </a:spcBef>
            </a:pPr>
            <a:r>
              <a:rPr lang="en-US" b="1" smtClean="0"/>
              <a:t>culture</a:t>
            </a:r>
          </a:p>
          <a:p>
            <a:pPr eaLnBrk="1" hangingPunct="1">
              <a:spcBef>
                <a:spcPts val="1200"/>
              </a:spcBef>
            </a:pPr>
            <a:r>
              <a:rPr lang="en-US" b="1" smtClean="0"/>
              <a:t>Great Depression</a:t>
            </a:r>
          </a:p>
          <a:p>
            <a:pPr eaLnBrk="1" hangingPunct="1">
              <a:spcBef>
                <a:spcPts val="1200"/>
              </a:spcBef>
            </a:pPr>
            <a:r>
              <a:rPr lang="en-US" b="1" smtClean="0"/>
              <a:t>Computer Age</a:t>
            </a:r>
          </a:p>
          <a:p>
            <a:pPr eaLnBrk="1" hangingPunct="1">
              <a:spcBef>
                <a:spcPts val="1200"/>
              </a:spcBef>
            </a:pPr>
            <a:r>
              <a:rPr lang="en-US" b="1" smtClean="0"/>
              <a:t>movement</a:t>
            </a:r>
          </a:p>
          <a:p>
            <a:pPr eaLnBrk="1" hangingPunct="1">
              <a:spcBef>
                <a:spcPts val="1200"/>
              </a:spcBef>
            </a:pPr>
            <a:r>
              <a:rPr lang="en-US" b="1" smtClean="0"/>
              <a:t>Economic System</a:t>
            </a:r>
          </a:p>
          <a:p>
            <a:pPr eaLnBrk="1" hangingPunct="1">
              <a:spcBef>
                <a:spcPts val="1200"/>
              </a:spcBef>
            </a:pPr>
            <a:r>
              <a:rPr lang="en-US" b="1" smtClean="0"/>
              <a:t>civil war</a:t>
            </a:r>
          </a:p>
        </p:txBody>
      </p:sp>
      <p:pic>
        <p:nvPicPr>
          <p:cNvPr id="6" name="ss slide 34.wav">
            <a:hlinkClick r:id="" action="ppaction://media"/>
          </p:cNvPr>
          <p:cNvPicPr>
            <a:picLocks noRot="1" noChangeAspect="1"/>
          </p:cNvPicPr>
          <p:nvPr>
            <a:wavAudioFile r:embed="rId1" name="ss slide 34.wav"/>
          </p:nvPr>
        </p:nvPicPr>
        <p:blipFill>
          <a:blip r:embed="rId3" cstate="print"/>
          <a:stretch>
            <a:fillRect/>
          </a:stretch>
        </p:blipFill>
        <p:spPr>
          <a:xfrm>
            <a:off x="8382000" y="3048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62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Content Placeholder 2"/>
          <p:cNvSpPr>
            <a:spLocks noGrp="1"/>
          </p:cNvSpPr>
          <p:nvPr>
            <p:ph idx="1"/>
          </p:nvPr>
        </p:nvSpPr>
        <p:spPr>
          <a:xfrm>
            <a:off x="1066800" y="381000"/>
            <a:ext cx="7867650" cy="4495800"/>
          </a:xfrm>
        </p:spPr>
        <p:txBody>
          <a:bodyPr/>
          <a:lstStyle/>
          <a:p>
            <a:pPr algn="ctr">
              <a:buFont typeface="Wingdings 2" pitchFamily="18" charset="2"/>
              <a:buNone/>
            </a:pPr>
            <a:r>
              <a:rPr lang="en-US" sz="5400" smtClean="0">
                <a:solidFill>
                  <a:srgbClr val="0066FF"/>
                </a:solidFill>
                <a:latin typeface="Berlin Sans FB Demi" pitchFamily="34" charset="0"/>
              </a:rPr>
              <a:t>Discuss and categorize each word/phrase as a concept or a topic.</a:t>
            </a:r>
          </a:p>
        </p:txBody>
      </p:sp>
      <p:pic>
        <p:nvPicPr>
          <p:cNvPr id="44035" name="Picture 2" descr="C:\Documents and Settings\ajoyner\Local Settings\Temporary Internet Files\Content.IE5\8ENGF7W3\MC910221021[1].jpg"/>
          <p:cNvPicPr>
            <a:picLocks noChangeAspect="1" noChangeArrowheads="1"/>
          </p:cNvPicPr>
          <p:nvPr/>
        </p:nvPicPr>
        <p:blipFill>
          <a:blip r:embed="rId2" cstate="print"/>
          <a:srcRect/>
          <a:stretch>
            <a:fillRect/>
          </a:stretch>
        </p:blipFill>
        <p:spPr bwMode="auto">
          <a:xfrm>
            <a:off x="3657600" y="3352800"/>
            <a:ext cx="2711450" cy="3162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457200"/>
            <a:ext cx="7943850" cy="5791200"/>
          </a:xfrm>
        </p:spPr>
        <p:txBody>
          <a:bodyPr>
            <a:normAutofit/>
          </a:bodyPr>
          <a:lstStyle/>
          <a:p>
            <a:pPr marL="365760" indent="-283464" algn="ctr" eaLnBrk="1" fontAlgn="auto" hangingPunct="1">
              <a:spcAft>
                <a:spcPts val="0"/>
              </a:spcAft>
              <a:buFont typeface="Wingdings 2"/>
              <a:buNone/>
              <a:defRPr/>
            </a:pPr>
            <a:r>
              <a:rPr lang="en-US" b="1" dirty="0" smtClean="0">
                <a:solidFill>
                  <a:schemeClr val="accent6">
                    <a:lumMod val="50000"/>
                    <a:lumOff val="50000"/>
                  </a:schemeClr>
                </a:solidFill>
              </a:rPr>
              <a:t>Answers to Activity</a:t>
            </a:r>
          </a:p>
          <a:p>
            <a:pPr marL="365760" indent="-283464" algn="ctr" eaLnBrk="1" fontAlgn="auto" hangingPunct="1">
              <a:spcAft>
                <a:spcPts val="0"/>
              </a:spcAft>
              <a:buFont typeface="Wingdings 2"/>
              <a:buNone/>
              <a:defRPr/>
            </a:pPr>
            <a:endParaRPr lang="en-US" sz="2000" b="1" dirty="0" smtClean="0"/>
          </a:p>
          <a:p>
            <a:pPr marL="365760" indent="-283464" eaLnBrk="1" fontAlgn="auto" hangingPunct="1">
              <a:spcAft>
                <a:spcPts val="0"/>
              </a:spcAft>
              <a:buFont typeface="Wingdings 2"/>
              <a:buNone/>
              <a:defRPr/>
            </a:pPr>
            <a:r>
              <a:rPr lang="en-US" b="1" dirty="0" smtClean="0"/>
              <a:t>  CONCEPTS		            TOPICS	</a:t>
            </a:r>
          </a:p>
          <a:p>
            <a:pPr marL="365760" indent="-283464" eaLnBrk="1" fontAlgn="auto" hangingPunct="1">
              <a:spcAft>
                <a:spcPts val="0"/>
              </a:spcAft>
              <a:buFont typeface="Wingdings 2"/>
              <a:buChar char=""/>
              <a:defRPr/>
            </a:pPr>
            <a:r>
              <a:rPr lang="en-US" dirty="0" smtClean="0"/>
              <a:t>environment			Manifest Destiny	</a:t>
            </a:r>
          </a:p>
          <a:p>
            <a:pPr marL="365760" indent="-283464" eaLnBrk="1" fontAlgn="auto" hangingPunct="1">
              <a:spcAft>
                <a:spcPts val="0"/>
              </a:spcAft>
              <a:buFont typeface="Wingdings 2"/>
              <a:buChar char=""/>
              <a:defRPr/>
            </a:pPr>
            <a:r>
              <a:rPr lang="en-US" dirty="0" smtClean="0"/>
              <a:t>culture				Computer Age	</a:t>
            </a:r>
          </a:p>
          <a:p>
            <a:pPr marL="365760" indent="-283464" eaLnBrk="1" fontAlgn="auto" hangingPunct="1">
              <a:spcAft>
                <a:spcPts val="0"/>
              </a:spcAft>
              <a:buFont typeface="Wingdings 2"/>
              <a:buChar char=""/>
              <a:defRPr/>
            </a:pPr>
            <a:r>
              <a:rPr lang="en-US" dirty="0" smtClean="0"/>
              <a:t>movement			Great </a:t>
            </a:r>
          </a:p>
          <a:p>
            <a:pPr marL="365760" indent="-283464" eaLnBrk="1" fontAlgn="auto" hangingPunct="1">
              <a:spcAft>
                <a:spcPts val="0"/>
              </a:spcAft>
              <a:buFont typeface="Wingdings 2"/>
              <a:buChar char=""/>
              <a:defRPr/>
            </a:pPr>
            <a:r>
              <a:rPr lang="en-US" dirty="0" smtClean="0"/>
              <a:t>civil war		                 Depression</a:t>
            </a:r>
          </a:p>
          <a:p>
            <a:pPr marL="365760" indent="-283464" eaLnBrk="1" fontAlgn="auto" hangingPunct="1">
              <a:spcBef>
                <a:spcPts val="0"/>
              </a:spcBef>
              <a:spcAft>
                <a:spcPts val="0"/>
              </a:spcAft>
              <a:buFont typeface="Wingdings 2" pitchFamily="18" charset="2"/>
              <a:buNone/>
              <a:defRPr/>
            </a:pPr>
            <a:r>
              <a:rPr lang="en-US" dirty="0" smtClean="0"/>
              <a:t>					 	Economic System 					</a:t>
            </a:r>
            <a:r>
              <a:rPr lang="en-US" i="1" dirty="0" smtClean="0"/>
              <a:t>time specific, </a:t>
            </a:r>
          </a:p>
          <a:p>
            <a:pPr marL="365760" indent="-283464" eaLnBrk="1" fontAlgn="auto" hangingPunct="1">
              <a:spcBef>
                <a:spcPts val="0"/>
              </a:spcBef>
              <a:spcAft>
                <a:spcPts val="0"/>
              </a:spcAft>
              <a:buFont typeface="Wingdings 2" pitchFamily="18" charset="2"/>
              <a:buNone/>
              <a:defRPr/>
            </a:pPr>
            <a:r>
              <a:rPr lang="en-US" i="1" dirty="0" smtClean="0"/>
              <a:t>						not universal</a:t>
            </a:r>
          </a:p>
          <a:p>
            <a:pPr marL="365760" indent="-283464" eaLnBrk="1" fontAlgn="auto" hangingPunct="1">
              <a:spcAft>
                <a:spcPts val="0"/>
              </a:spcAft>
              <a:buFont typeface="Wingdings 2"/>
              <a:buChar char=""/>
              <a:defRPr/>
            </a:pPr>
            <a:endParaRPr lang="en-US" dirty="0" smtClean="0"/>
          </a:p>
        </p:txBody>
      </p:sp>
      <p:sp>
        <p:nvSpPr>
          <p:cNvPr id="6" name="Right Arrow 5"/>
          <p:cNvSpPr/>
          <p:nvPr/>
        </p:nvSpPr>
        <p:spPr>
          <a:xfrm>
            <a:off x="5334000" y="3352800"/>
            <a:ext cx="228600" cy="76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Right Arrow 6"/>
          <p:cNvSpPr/>
          <p:nvPr/>
        </p:nvSpPr>
        <p:spPr>
          <a:xfrm>
            <a:off x="5334000" y="2209800"/>
            <a:ext cx="228600" cy="76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066FF"/>
              </a:solidFill>
            </a:endParaRPr>
          </a:p>
        </p:txBody>
      </p:sp>
      <p:sp>
        <p:nvSpPr>
          <p:cNvPr id="8" name="Right Arrow 7"/>
          <p:cNvSpPr/>
          <p:nvPr/>
        </p:nvSpPr>
        <p:spPr>
          <a:xfrm>
            <a:off x="5334000" y="2819400"/>
            <a:ext cx="228600" cy="76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 name="Right Arrow 8"/>
          <p:cNvSpPr/>
          <p:nvPr/>
        </p:nvSpPr>
        <p:spPr>
          <a:xfrm>
            <a:off x="5334000" y="4495800"/>
            <a:ext cx="228600" cy="76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pic>
        <p:nvPicPr>
          <p:cNvPr id="11" name="ss slide 36.wav">
            <a:hlinkClick r:id="" action="ppaction://media"/>
          </p:cNvPr>
          <p:cNvPicPr>
            <a:picLocks noRot="1" noChangeAspect="1"/>
          </p:cNvPicPr>
          <p:nvPr>
            <a:wavAudioFile r:embed="rId1" name="ss slide 36.wav"/>
          </p:nvPr>
        </p:nvPicPr>
        <p:blipFill>
          <a:blip r:embed="rId3" cstate="print"/>
          <a:stretch>
            <a:fillRect/>
          </a:stretch>
        </p:blipFill>
        <p:spPr>
          <a:xfrm>
            <a:off x="8458200" y="228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3582"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1"/>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bwMode="auto"/>
        <p:txBody>
          <a:bodyPr vert="horz" wrap="square" lIns="91440" tIns="45720" rIns="91440" bIns="45720" numCol="1" anchorCtr="0" compatLnSpc="1">
            <a:prstTxWarp prst="textNoShape">
              <a:avLst/>
            </a:prstTxWarp>
          </a:bodyPr>
          <a:lstStyle/>
          <a:p>
            <a:pPr algn="ctr"/>
            <a:r>
              <a:rPr lang="en-US" b="1" smtClean="0">
                <a:solidFill>
                  <a:srgbClr val="00B0F0"/>
                </a:solidFill>
                <a:effectLst/>
              </a:rPr>
              <a:t>3</a:t>
            </a:r>
            <a:r>
              <a:rPr lang="en-US" b="1" baseline="30000" smtClean="0">
                <a:solidFill>
                  <a:srgbClr val="00B0F0"/>
                </a:solidFill>
                <a:effectLst/>
              </a:rPr>
              <a:t>nd</a:t>
            </a:r>
            <a:r>
              <a:rPr lang="en-US" b="1" smtClean="0">
                <a:solidFill>
                  <a:srgbClr val="00B0F0"/>
                </a:solidFill>
                <a:effectLst/>
              </a:rPr>
              <a:t> Major Change</a:t>
            </a:r>
          </a:p>
        </p:txBody>
      </p:sp>
      <p:sp>
        <p:nvSpPr>
          <p:cNvPr id="46083" name="Content Placeholder 2"/>
          <p:cNvSpPr>
            <a:spLocks noGrp="1"/>
          </p:cNvSpPr>
          <p:nvPr>
            <p:ph idx="1"/>
          </p:nvPr>
        </p:nvSpPr>
        <p:spPr/>
        <p:txBody>
          <a:bodyPr/>
          <a:lstStyle/>
          <a:p>
            <a:pPr algn="ctr">
              <a:buFont typeface="Wingdings 2" pitchFamily="18" charset="2"/>
              <a:buNone/>
            </a:pPr>
            <a:endParaRPr lang="en-US" sz="4000" smtClean="0"/>
          </a:p>
          <a:p>
            <a:pPr algn="ctr">
              <a:buFont typeface="Wingdings 2" pitchFamily="18" charset="2"/>
              <a:buNone/>
            </a:pPr>
            <a:r>
              <a:rPr lang="en-US" sz="6000" smtClean="0">
                <a:latin typeface="Berlin Sans FB Demi" pitchFamily="34" charset="0"/>
              </a:rPr>
              <a:t>RBT</a:t>
            </a:r>
          </a:p>
          <a:p>
            <a:pPr algn="ctr">
              <a:buFont typeface="Wingdings 2" pitchFamily="18" charset="2"/>
              <a:buNone/>
            </a:pPr>
            <a:r>
              <a:rPr lang="en-US" sz="6000" smtClean="0">
                <a:solidFill>
                  <a:srgbClr val="00B0F0"/>
                </a:solidFill>
                <a:latin typeface="Berlin Sans FB Demi" pitchFamily="34" charset="0"/>
              </a:rPr>
              <a:t>R</a:t>
            </a:r>
            <a:r>
              <a:rPr lang="en-US" sz="6000" smtClean="0">
                <a:latin typeface="Berlin Sans FB Demi" pitchFamily="34" charset="0"/>
              </a:rPr>
              <a:t>evised </a:t>
            </a:r>
            <a:r>
              <a:rPr lang="en-US" sz="6000" smtClean="0">
                <a:solidFill>
                  <a:srgbClr val="00B0F0"/>
                </a:solidFill>
                <a:latin typeface="Berlin Sans FB Demi" pitchFamily="34" charset="0"/>
              </a:rPr>
              <a:t>B</a:t>
            </a:r>
            <a:r>
              <a:rPr lang="en-US" sz="6000" smtClean="0">
                <a:latin typeface="Berlin Sans FB Demi" pitchFamily="34" charset="0"/>
              </a:rPr>
              <a:t>loom’s </a:t>
            </a:r>
            <a:r>
              <a:rPr lang="en-US" sz="6000" smtClean="0">
                <a:solidFill>
                  <a:srgbClr val="00B0F0"/>
                </a:solidFill>
                <a:latin typeface="Berlin Sans FB Demi" pitchFamily="34" charset="0"/>
              </a:rPr>
              <a:t>T</a:t>
            </a:r>
            <a:r>
              <a:rPr lang="en-US" sz="6000" smtClean="0">
                <a:latin typeface="Berlin Sans FB Demi" pitchFamily="34" charset="0"/>
              </a:rPr>
              <a:t>axonomy</a:t>
            </a:r>
          </a:p>
        </p:txBody>
      </p:sp>
      <p:pic>
        <p:nvPicPr>
          <p:cNvPr id="5" name="ss slide 37.wav">
            <a:hlinkClick r:id="" action="ppaction://media"/>
          </p:cNvPr>
          <p:cNvPicPr>
            <a:picLocks noRot="1" noChangeAspect="1"/>
          </p:cNvPicPr>
          <p:nvPr>
            <a:wavAudioFile r:embed="rId1" name="ss slide 37.wav"/>
          </p:nvPr>
        </p:nvPicPr>
        <p:blipFill>
          <a:blip r:embed="rId3" cstate="print"/>
          <a:stretch>
            <a:fillRect/>
          </a:stretch>
        </p:blipFill>
        <p:spPr>
          <a:xfrm>
            <a:off x="8534400" y="228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09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457200"/>
            <a:ext cx="7499350" cy="1143000"/>
          </a:xfrm>
        </p:spPr>
        <p:txBody>
          <a:bodyPr>
            <a:normAutofit fontScale="90000"/>
          </a:bodyPr>
          <a:lstStyle/>
          <a:p>
            <a:pPr algn="ctr" eaLnBrk="1" fontAlgn="auto" hangingPunct="1">
              <a:spcAft>
                <a:spcPts val="0"/>
              </a:spcAft>
              <a:defRPr/>
            </a:pPr>
            <a:r>
              <a:rPr lang="en-US" b="1" dirty="0" smtClean="0">
                <a:solidFill>
                  <a:schemeClr val="tx2">
                    <a:satMod val="130000"/>
                  </a:schemeClr>
                </a:solidFill>
              </a:rPr>
              <a:t/>
            </a:r>
            <a:br>
              <a:rPr lang="en-US" b="1" dirty="0" smtClean="0">
                <a:solidFill>
                  <a:schemeClr val="tx2">
                    <a:satMod val="130000"/>
                  </a:schemeClr>
                </a:solidFill>
              </a:rPr>
            </a:br>
            <a:r>
              <a:rPr lang="en-US" b="1" dirty="0" smtClean="0">
                <a:solidFill>
                  <a:schemeClr val="accent6">
                    <a:lumMod val="50000"/>
                    <a:lumOff val="50000"/>
                  </a:schemeClr>
                </a:solidFill>
                <a:effectLst/>
                <a:latin typeface="Berlin Sans FB" pitchFamily="34" charset="0"/>
              </a:rPr>
              <a:t>Revised Bloom’s Taxonomy</a:t>
            </a:r>
            <a:br>
              <a:rPr lang="en-US" b="1" dirty="0" smtClean="0">
                <a:solidFill>
                  <a:schemeClr val="accent6">
                    <a:lumMod val="50000"/>
                    <a:lumOff val="50000"/>
                  </a:schemeClr>
                </a:solidFill>
                <a:effectLst/>
                <a:latin typeface="Berlin Sans FB" pitchFamily="34" charset="0"/>
              </a:rPr>
            </a:br>
            <a:endParaRPr lang="en-US" dirty="0">
              <a:solidFill>
                <a:schemeClr val="accent6">
                  <a:lumMod val="50000"/>
                  <a:lumOff val="50000"/>
                </a:schemeClr>
              </a:solidFill>
              <a:effectLst/>
              <a:latin typeface="Berlin Sans FB" pitchFamily="34" charset="0"/>
            </a:endParaRPr>
          </a:p>
        </p:txBody>
      </p:sp>
      <p:sp>
        <p:nvSpPr>
          <p:cNvPr id="47107" name="Content Placeholder 2"/>
          <p:cNvSpPr>
            <a:spLocks noGrp="1"/>
          </p:cNvSpPr>
          <p:nvPr>
            <p:ph idx="1"/>
          </p:nvPr>
        </p:nvSpPr>
        <p:spPr>
          <a:xfrm>
            <a:off x="1435100" y="1828800"/>
            <a:ext cx="7499350" cy="3810000"/>
          </a:xfrm>
        </p:spPr>
        <p:txBody>
          <a:bodyPr/>
          <a:lstStyle/>
          <a:p>
            <a:pPr eaLnBrk="1" hangingPunct="1">
              <a:spcBef>
                <a:spcPct val="0"/>
              </a:spcBef>
            </a:pPr>
            <a:r>
              <a:rPr lang="en-US" smtClean="0">
                <a:latin typeface="Berlin Sans FB" pitchFamily="34" charset="0"/>
              </a:rPr>
              <a:t>Provides the cognitive framework used for all of the North Carolina Essential Standards</a:t>
            </a:r>
          </a:p>
          <a:p>
            <a:pPr eaLnBrk="1" hangingPunct="1">
              <a:spcBef>
                <a:spcPct val="0"/>
              </a:spcBef>
            </a:pPr>
            <a:endParaRPr lang="en-US" sz="1600" smtClean="0">
              <a:latin typeface="Berlin Sans FB" pitchFamily="34" charset="0"/>
            </a:endParaRPr>
          </a:p>
          <a:p>
            <a:pPr eaLnBrk="1" hangingPunct="1">
              <a:spcBef>
                <a:spcPct val="0"/>
              </a:spcBef>
            </a:pPr>
            <a:r>
              <a:rPr lang="en-US" smtClean="0">
                <a:latin typeface="Berlin Sans FB" pitchFamily="34" charset="0"/>
              </a:rPr>
              <a:t>Provides common language for all curriculum areas</a:t>
            </a:r>
          </a:p>
          <a:p>
            <a:pPr eaLnBrk="1" hangingPunct="1">
              <a:spcBef>
                <a:spcPct val="0"/>
              </a:spcBef>
              <a:buFont typeface="Wingdings 2" pitchFamily="18" charset="2"/>
              <a:buNone/>
            </a:pPr>
            <a:endParaRPr lang="en-US" sz="1600" smtClean="0">
              <a:latin typeface="Berlin Sans FB" pitchFamily="34" charset="0"/>
            </a:endParaRPr>
          </a:p>
          <a:p>
            <a:pPr eaLnBrk="1" hangingPunct="1">
              <a:spcBef>
                <a:spcPct val="0"/>
              </a:spcBef>
            </a:pPr>
            <a:r>
              <a:rPr lang="en-US" smtClean="0">
                <a:latin typeface="Berlin Sans FB" pitchFamily="34" charset="0"/>
              </a:rPr>
              <a:t>Use of one verb</a:t>
            </a:r>
          </a:p>
          <a:p>
            <a:pPr eaLnBrk="1" hangingPunct="1">
              <a:spcBef>
                <a:spcPct val="0"/>
              </a:spcBef>
            </a:pPr>
            <a:endParaRPr lang="en-US" smtClean="0">
              <a:latin typeface="Berlin Sans FB" pitchFamily="34" charset="0"/>
            </a:endParaRPr>
          </a:p>
          <a:p>
            <a:pPr eaLnBrk="1" hangingPunct="1">
              <a:spcBef>
                <a:spcPct val="0"/>
              </a:spcBef>
              <a:buFont typeface="Wingdings 2" pitchFamily="18" charset="2"/>
              <a:buNone/>
            </a:pPr>
            <a:endParaRPr lang="en-US" sz="1600" smtClean="0">
              <a:latin typeface="Berlin Sans FB" pitchFamily="34" charset="0"/>
            </a:endParaRPr>
          </a:p>
          <a:p>
            <a:pPr eaLnBrk="1" hangingPunct="1">
              <a:spcBef>
                <a:spcPct val="0"/>
              </a:spcBef>
              <a:buFont typeface="Wingdings 2" pitchFamily="18" charset="2"/>
              <a:buNone/>
            </a:pPr>
            <a:endParaRPr lang="en-US" smtClean="0">
              <a:latin typeface="Berlin Sans FB" pitchFamily="34" charset="0"/>
            </a:endParaRPr>
          </a:p>
          <a:p>
            <a:pPr eaLnBrk="1" hangingPunct="1"/>
            <a:endParaRPr lang="en-US" smtClean="0"/>
          </a:p>
        </p:txBody>
      </p:sp>
      <p:pic>
        <p:nvPicPr>
          <p:cNvPr id="5" name="ss slide 38.wav">
            <a:hlinkClick r:id="" action="ppaction://media"/>
          </p:cNvPr>
          <p:cNvPicPr>
            <a:picLocks noRot="1" noChangeAspect="1"/>
          </p:cNvPicPr>
          <p:nvPr>
            <a:wavAudioFile r:embed="rId1" name="ss slide 38.wav"/>
          </p:nvPr>
        </p:nvPicPr>
        <p:blipFill>
          <a:blip r:embed="rId3" cstate="print"/>
          <a:stretch>
            <a:fillRect/>
          </a:stretch>
        </p:blipFill>
        <p:spPr>
          <a:xfrm>
            <a:off x="8458200" y="228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48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fontAlgn="auto" hangingPunct="1">
              <a:spcAft>
                <a:spcPts val="0"/>
              </a:spcAft>
              <a:defRPr/>
            </a:pPr>
            <a:r>
              <a:rPr lang="en-US" sz="4800" dirty="0" smtClean="0">
                <a:solidFill>
                  <a:srgbClr val="0066FF"/>
                </a:solidFill>
                <a:effectLst>
                  <a:outerShdw blurRad="38100" dist="38100" dir="2700000" algn="tl">
                    <a:srgbClr val="000000">
                      <a:alpha val="43137"/>
                    </a:srgbClr>
                  </a:outerShdw>
                </a:effectLst>
                <a:latin typeface="Broadway" pitchFamily="82" charset="0"/>
              </a:rPr>
              <a:t>Revised Bloom’s</a:t>
            </a:r>
            <a:endParaRPr lang="en-US" sz="4800" dirty="0">
              <a:solidFill>
                <a:srgbClr val="0066FF"/>
              </a:solidFill>
              <a:effectLst>
                <a:outerShdw blurRad="38100" dist="38100" dir="2700000" algn="tl">
                  <a:srgbClr val="000000">
                    <a:alpha val="43137"/>
                  </a:srgbClr>
                </a:outerShdw>
              </a:effectLst>
              <a:latin typeface="Broadway" pitchFamily="82" charset="0"/>
            </a:endParaRPr>
          </a:p>
        </p:txBody>
      </p:sp>
      <p:sp>
        <p:nvSpPr>
          <p:cNvPr id="3" name="Content Placeholder 2"/>
          <p:cNvSpPr>
            <a:spLocks noGrp="1"/>
          </p:cNvSpPr>
          <p:nvPr>
            <p:ph idx="1"/>
          </p:nvPr>
        </p:nvSpPr>
        <p:spPr>
          <a:xfrm>
            <a:off x="1435100" y="2057400"/>
            <a:ext cx="7499350" cy="4191000"/>
          </a:xfrm>
        </p:spPr>
        <p:txBody>
          <a:bodyPr>
            <a:normAutofit/>
          </a:bodyPr>
          <a:lstStyle/>
          <a:p>
            <a:pPr marL="365760" indent="-283464" eaLnBrk="1" fontAlgn="auto" hangingPunct="1">
              <a:spcAft>
                <a:spcPts val="0"/>
              </a:spcAft>
              <a:buFont typeface="Wingdings 2"/>
              <a:buChar char=""/>
              <a:defRPr/>
            </a:pPr>
            <a:r>
              <a:rPr lang="en-US" dirty="0" smtClean="0">
                <a:latin typeface="Broadway" pitchFamily="82" charset="0"/>
              </a:rPr>
              <a:t>Not hierarchical</a:t>
            </a:r>
          </a:p>
          <a:p>
            <a:pPr marL="365760" indent="-283464" eaLnBrk="1" fontAlgn="auto" hangingPunct="1">
              <a:spcAft>
                <a:spcPts val="0"/>
              </a:spcAft>
              <a:buFont typeface="Wingdings 2"/>
              <a:buChar char=""/>
              <a:defRPr/>
            </a:pPr>
            <a:endParaRPr lang="en-US" dirty="0" smtClean="0">
              <a:latin typeface="Broadway" pitchFamily="82" charset="0"/>
            </a:endParaRPr>
          </a:p>
          <a:p>
            <a:pPr marL="365760" indent="-283464" eaLnBrk="1" fontAlgn="auto" hangingPunct="1">
              <a:spcAft>
                <a:spcPts val="0"/>
              </a:spcAft>
              <a:buFont typeface="Wingdings 2"/>
              <a:buChar char=""/>
              <a:defRPr/>
            </a:pPr>
            <a:r>
              <a:rPr lang="en-US" dirty="0" smtClean="0">
                <a:solidFill>
                  <a:schemeClr val="accent6">
                    <a:lumMod val="50000"/>
                    <a:lumOff val="50000"/>
                  </a:schemeClr>
                </a:solidFill>
                <a:latin typeface="Broadway" pitchFamily="82" charset="0"/>
              </a:rPr>
              <a:t>2 dimensions- </a:t>
            </a:r>
          </a:p>
          <a:p>
            <a:pPr marL="365760" indent="-283464" eaLnBrk="1" fontAlgn="auto" hangingPunct="1">
              <a:spcAft>
                <a:spcPts val="0"/>
              </a:spcAft>
              <a:buFont typeface="Wingdings 2"/>
              <a:buNone/>
              <a:defRPr/>
            </a:pPr>
            <a:r>
              <a:rPr lang="en-US" dirty="0" smtClean="0">
                <a:solidFill>
                  <a:schemeClr val="accent6">
                    <a:lumMod val="50000"/>
                    <a:lumOff val="50000"/>
                  </a:schemeClr>
                </a:solidFill>
                <a:latin typeface="Broadway" pitchFamily="82" charset="0"/>
              </a:rPr>
              <a:t>          knowledge is a dimension </a:t>
            </a:r>
          </a:p>
          <a:p>
            <a:pPr marL="365760" indent="-283464" eaLnBrk="1" fontAlgn="auto" hangingPunct="1">
              <a:spcAft>
                <a:spcPts val="0"/>
              </a:spcAft>
              <a:buFont typeface="Wingdings 2"/>
              <a:buChar char=""/>
              <a:defRPr/>
            </a:pPr>
            <a:endParaRPr lang="en-US" dirty="0" smtClean="0">
              <a:latin typeface="Broadway" pitchFamily="82" charset="0"/>
            </a:endParaRPr>
          </a:p>
          <a:p>
            <a:pPr marL="365760" indent="-283464" eaLnBrk="1" fontAlgn="auto" hangingPunct="1">
              <a:spcAft>
                <a:spcPts val="0"/>
              </a:spcAft>
              <a:buFont typeface="Wingdings 2"/>
              <a:buChar char=""/>
              <a:defRPr/>
            </a:pPr>
            <a:r>
              <a:rPr lang="en-US" dirty="0" smtClean="0">
                <a:latin typeface="Broadway" pitchFamily="82" charset="0"/>
              </a:rPr>
              <a:t>Nouns to verb</a:t>
            </a:r>
            <a:endParaRPr lang="en-US" dirty="0">
              <a:latin typeface="Broadway" pitchFamily="82" charset="0"/>
            </a:endParaRPr>
          </a:p>
        </p:txBody>
      </p:sp>
      <p:pic>
        <p:nvPicPr>
          <p:cNvPr id="5" name="ss slide 39.wav">
            <a:hlinkClick r:id="" action="ppaction://media"/>
          </p:cNvPr>
          <p:cNvPicPr>
            <a:picLocks noRot="1" noChangeAspect="1"/>
          </p:cNvPicPr>
          <p:nvPr>
            <a:wavAudioFile r:embed="rId1" name="ss slide 39.wav"/>
          </p:nvPr>
        </p:nvPicPr>
        <p:blipFill>
          <a:blip r:embed="rId3" cstate="print"/>
          <a:stretch>
            <a:fillRect/>
          </a:stretch>
        </p:blipFill>
        <p:spPr>
          <a:xfrm>
            <a:off x="8458200" y="228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55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2"/>
          <p:cNvSpPr>
            <a:spLocks noGrp="1"/>
          </p:cNvSpPr>
          <p:nvPr>
            <p:ph idx="1"/>
          </p:nvPr>
        </p:nvSpPr>
        <p:spPr>
          <a:xfrm>
            <a:off x="1066800" y="762000"/>
            <a:ext cx="7867650" cy="5181600"/>
          </a:xfrm>
        </p:spPr>
        <p:txBody>
          <a:bodyPr/>
          <a:lstStyle/>
          <a:p>
            <a:pPr algn="ctr">
              <a:buFont typeface="Wingdings 2" pitchFamily="18" charset="2"/>
              <a:buNone/>
            </a:pPr>
            <a:r>
              <a:rPr lang="en-US" sz="4000" smtClean="0">
                <a:latin typeface="Berlin Sans FB Demi" pitchFamily="34" charset="0"/>
              </a:rPr>
              <a:t>Adoption of Essential Standards</a:t>
            </a:r>
          </a:p>
          <a:p>
            <a:pPr algn="ctr">
              <a:buFont typeface="Wingdings 2" pitchFamily="18" charset="2"/>
              <a:buNone/>
            </a:pPr>
            <a:r>
              <a:rPr lang="en-US" sz="7200" smtClean="0">
                <a:latin typeface="Berlin Sans FB Demi" pitchFamily="34" charset="0"/>
              </a:rPr>
              <a:t>+</a:t>
            </a:r>
          </a:p>
          <a:p>
            <a:pPr algn="ctr">
              <a:buFont typeface="Wingdings 2" pitchFamily="18" charset="2"/>
              <a:buNone/>
            </a:pPr>
            <a:r>
              <a:rPr lang="en-US" sz="4000" smtClean="0">
                <a:latin typeface="Berlin Sans FB Demi" pitchFamily="34" charset="0"/>
              </a:rPr>
              <a:t>Legislative Changes</a:t>
            </a:r>
          </a:p>
        </p:txBody>
      </p:sp>
      <p:pic>
        <p:nvPicPr>
          <p:cNvPr id="12291" name="Picture 4" descr="C:\Documents and Settings\ajoyner\Local Settings\Temporary Internet Files\Content.IE5\24TNMSK2\MC900149508[1].wmf"/>
          <p:cNvPicPr>
            <a:picLocks noChangeAspect="1" noChangeArrowheads="1"/>
          </p:cNvPicPr>
          <p:nvPr/>
        </p:nvPicPr>
        <p:blipFill>
          <a:blip r:embed="rId3" cstate="print"/>
          <a:srcRect/>
          <a:stretch>
            <a:fillRect/>
          </a:stretch>
        </p:blipFill>
        <p:spPr bwMode="auto">
          <a:xfrm>
            <a:off x="3276600" y="3733800"/>
            <a:ext cx="3221038" cy="2219325"/>
          </a:xfrm>
          <a:prstGeom prst="rect">
            <a:avLst/>
          </a:prstGeom>
          <a:noFill/>
          <a:ln w="9525">
            <a:noFill/>
            <a:miter lim="800000"/>
            <a:headEnd/>
            <a:tailEnd/>
          </a:ln>
        </p:spPr>
      </p:pic>
      <p:pic>
        <p:nvPicPr>
          <p:cNvPr id="5" name="ss slide 4.wav">
            <a:hlinkClick r:id="" action="ppaction://media"/>
          </p:cNvPr>
          <p:cNvPicPr>
            <a:picLocks noRot="1" noChangeAspect="1"/>
          </p:cNvPicPr>
          <p:nvPr>
            <a:wavAudioFile r:embed="rId1" name="ss slide 4.wav"/>
          </p:nvPr>
        </p:nvPicPr>
        <p:blipFill>
          <a:blip r:embed="rId4" cstate="print"/>
          <a:stretch>
            <a:fillRect/>
          </a:stretch>
        </p:blipFill>
        <p:spPr>
          <a:xfrm>
            <a:off x="8229600" y="3810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19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p:cNvPicPr>
            <a:picLocks noGrp="1" noChangeAspect="1" noChangeArrowheads="1"/>
          </p:cNvPicPr>
          <p:nvPr>
            <p:ph idx="1"/>
          </p:nvPr>
        </p:nvPicPr>
        <p:blipFill>
          <a:blip r:embed="rId3" cstate="print"/>
          <a:srcRect/>
          <a:stretch>
            <a:fillRect/>
          </a:stretch>
        </p:blipFill>
        <p:spPr>
          <a:xfrm>
            <a:off x="1066800" y="304800"/>
            <a:ext cx="7837488" cy="5638800"/>
          </a:xfrm>
          <a:noFill/>
        </p:spPr>
      </p:pic>
      <p:pic>
        <p:nvPicPr>
          <p:cNvPr id="4" name="ss slide 40.wav">
            <a:hlinkClick r:id="" action="ppaction://media"/>
          </p:cNvPr>
          <p:cNvPicPr>
            <a:picLocks noRot="1" noChangeAspect="1"/>
          </p:cNvPicPr>
          <p:nvPr>
            <a:wavAudioFile r:embed="rId1" name="ss slide 40.wav"/>
          </p:nvPr>
        </p:nvPicPr>
        <p:blipFill>
          <a:blip r:embed="rId4" cstate="print"/>
          <a:stretch>
            <a:fillRect/>
          </a:stretch>
        </p:blipFill>
        <p:spPr>
          <a:xfrm>
            <a:off x="8839200" y="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89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subTitle" idx="1"/>
          </p:nvPr>
        </p:nvSpPr>
        <p:spPr>
          <a:xfrm>
            <a:off x="1143000" y="304800"/>
            <a:ext cx="7772400" cy="6096000"/>
          </a:xfrm>
          <a:solidFill>
            <a:schemeClr val="tx2">
              <a:lumMod val="40000"/>
              <a:lumOff val="60000"/>
            </a:schemeClr>
          </a:solidFill>
        </p:spPr>
        <p:txBody>
          <a:bodyPr rtlCol="0">
            <a:normAutofit/>
          </a:bodyPr>
          <a:lstStyle/>
          <a:p>
            <a:pPr eaLnBrk="1" fontAlgn="auto" hangingPunct="1">
              <a:spcAft>
                <a:spcPts val="0"/>
              </a:spcAft>
              <a:buFont typeface="Arial" pitchFamily="34" charset="0"/>
              <a:buNone/>
              <a:defRPr/>
            </a:pPr>
            <a:r>
              <a:rPr lang="en-US" b="1" i="1" dirty="0" smtClean="0">
                <a:solidFill>
                  <a:schemeClr val="tx1"/>
                </a:solidFill>
              </a:rPr>
              <a:t>Review</a:t>
            </a:r>
          </a:p>
          <a:p>
            <a:pPr eaLnBrk="1" fontAlgn="auto" hangingPunct="1">
              <a:spcAft>
                <a:spcPts val="0"/>
              </a:spcAft>
              <a:buFont typeface="Arial" pitchFamily="34" charset="0"/>
              <a:buNone/>
              <a:defRPr/>
            </a:pPr>
            <a:endParaRPr lang="en-US" b="1" dirty="0" smtClean="0">
              <a:solidFill>
                <a:schemeClr val="tx1"/>
              </a:solidFill>
            </a:endParaRPr>
          </a:p>
          <a:p>
            <a:pPr eaLnBrk="1" fontAlgn="auto" hangingPunct="1">
              <a:spcAft>
                <a:spcPts val="0"/>
              </a:spcAft>
              <a:buFont typeface="Arial" pitchFamily="34" charset="0"/>
              <a:buNone/>
              <a:defRPr/>
            </a:pPr>
            <a:r>
              <a:rPr lang="en-US" b="1" dirty="0" smtClean="0">
                <a:solidFill>
                  <a:schemeClr val="tx1"/>
                </a:solidFill>
              </a:rPr>
              <a:t>How are the Social Studies Essential Standards different from the current North Carolina Standard Course of Study?</a:t>
            </a:r>
          </a:p>
          <a:p>
            <a:pPr eaLnBrk="1" fontAlgn="auto" hangingPunct="1">
              <a:spcAft>
                <a:spcPts val="0"/>
              </a:spcAft>
              <a:buFont typeface="Arial" pitchFamily="34" charset="0"/>
              <a:buNone/>
              <a:defRPr/>
            </a:pPr>
            <a:endParaRPr lang="en-US" b="1" dirty="0" smtClean="0">
              <a:solidFill>
                <a:schemeClr val="tx1"/>
              </a:solidFill>
            </a:endParaRPr>
          </a:p>
          <a:p>
            <a:pPr lvl="2" eaLnBrk="1" fontAlgn="auto" hangingPunct="1">
              <a:spcAft>
                <a:spcPts val="0"/>
              </a:spcAft>
              <a:buFont typeface="Arial" pitchFamily="34" charset="0"/>
              <a:buNone/>
              <a:defRPr/>
            </a:pPr>
            <a:r>
              <a:rPr lang="en-US" dirty="0" smtClean="0"/>
              <a:t>•</a:t>
            </a:r>
            <a:r>
              <a:rPr lang="en-US" sz="3200" b="1" dirty="0" smtClean="0"/>
              <a:t>Use of five strands</a:t>
            </a:r>
          </a:p>
          <a:p>
            <a:pPr lvl="2" eaLnBrk="1" fontAlgn="auto" hangingPunct="1">
              <a:spcAft>
                <a:spcPts val="0"/>
              </a:spcAft>
              <a:buFont typeface="Arial" pitchFamily="34" charset="0"/>
              <a:buNone/>
              <a:defRPr/>
            </a:pPr>
            <a:r>
              <a:rPr lang="en-US" sz="3200" dirty="0" smtClean="0"/>
              <a:t>•</a:t>
            </a:r>
            <a:r>
              <a:rPr lang="en-US" sz="3200" b="1" dirty="0" smtClean="0"/>
              <a:t>Conceptual focus</a:t>
            </a:r>
          </a:p>
          <a:p>
            <a:pPr lvl="2" indent="-398463" eaLnBrk="1" fontAlgn="auto" hangingPunct="1">
              <a:spcAft>
                <a:spcPts val="0"/>
              </a:spcAft>
              <a:buFont typeface="Arial" pitchFamily="34" charset="0"/>
              <a:buNone/>
              <a:defRPr/>
            </a:pPr>
            <a:r>
              <a:rPr lang="en-US" sz="3200" dirty="0" smtClean="0"/>
              <a:t>•</a:t>
            </a:r>
            <a:r>
              <a:rPr lang="en-US" sz="3200" b="1" dirty="0" smtClean="0"/>
              <a:t>Use of Revised Bloom’s Taxonomy</a:t>
            </a:r>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p:txBody>
      </p:sp>
      <p:pic>
        <p:nvPicPr>
          <p:cNvPr id="50179" name="Picture 3" descr="C:\Documents and Settings\ajoyner\Local Settings\Temporary Internet Files\Content.IE5\S6UJYKTL\MP900431167[1].jpg"/>
          <p:cNvPicPr>
            <a:picLocks noChangeAspect="1" noChangeArrowheads="1"/>
          </p:cNvPicPr>
          <p:nvPr/>
        </p:nvPicPr>
        <p:blipFill>
          <a:blip r:embed="rId3" cstate="print"/>
          <a:srcRect/>
          <a:stretch>
            <a:fillRect/>
          </a:stretch>
        </p:blipFill>
        <p:spPr bwMode="auto">
          <a:xfrm>
            <a:off x="7162800" y="5257800"/>
            <a:ext cx="1295400" cy="863600"/>
          </a:xfrm>
          <a:prstGeom prst="rect">
            <a:avLst/>
          </a:prstGeom>
          <a:noFill/>
          <a:ln w="9525">
            <a:noFill/>
            <a:miter lim="800000"/>
            <a:headEnd/>
            <a:tailEnd/>
          </a:ln>
        </p:spPr>
      </p:pic>
      <p:pic>
        <p:nvPicPr>
          <p:cNvPr id="6" name="ss slide 41.wav">
            <a:hlinkClick r:id="" action="ppaction://media"/>
          </p:cNvPr>
          <p:cNvPicPr>
            <a:picLocks noRot="1" noChangeAspect="1"/>
          </p:cNvPicPr>
          <p:nvPr>
            <a:wavAudioFile r:embed="rId1" name="ss slide 41.wav"/>
          </p:nvPr>
        </p:nvPicPr>
        <p:blipFill>
          <a:blip r:embed="rId4" cstate="print"/>
          <a:stretch>
            <a:fillRect/>
          </a:stretch>
        </p:blipFill>
        <p:spPr>
          <a:xfrm>
            <a:off x="8534400" y="3810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21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Content Placeholder 2"/>
          <p:cNvSpPr>
            <a:spLocks noGrp="1"/>
          </p:cNvSpPr>
          <p:nvPr>
            <p:ph idx="1"/>
          </p:nvPr>
        </p:nvSpPr>
        <p:spPr>
          <a:xfrm>
            <a:off x="1435100" y="457200"/>
            <a:ext cx="7499350" cy="5791200"/>
          </a:xfrm>
        </p:spPr>
        <p:txBody>
          <a:bodyPr/>
          <a:lstStyle/>
          <a:p>
            <a:pPr algn="ctr">
              <a:buFont typeface="Wingdings 2" pitchFamily="18" charset="2"/>
              <a:buNone/>
            </a:pPr>
            <a:r>
              <a:rPr lang="en-US" sz="4800" b="1" smtClean="0">
                <a:solidFill>
                  <a:srgbClr val="00B0F0"/>
                </a:solidFill>
                <a:latin typeface="Broadway" pitchFamily="82" charset="0"/>
              </a:rPr>
              <a:t>Unpacking </a:t>
            </a:r>
          </a:p>
          <a:p>
            <a:pPr algn="ctr">
              <a:buFont typeface="Wingdings 2" pitchFamily="18" charset="2"/>
              <a:buNone/>
            </a:pPr>
            <a:r>
              <a:rPr lang="en-US" sz="4800" b="1" smtClean="0">
                <a:solidFill>
                  <a:srgbClr val="00B0F0"/>
                </a:solidFill>
                <a:latin typeface="Broadway" pitchFamily="82" charset="0"/>
              </a:rPr>
              <a:t>the </a:t>
            </a:r>
          </a:p>
          <a:p>
            <a:pPr algn="ctr">
              <a:buFont typeface="Wingdings 2" pitchFamily="18" charset="2"/>
              <a:buNone/>
            </a:pPr>
            <a:r>
              <a:rPr lang="en-US" sz="4800" b="1" smtClean="0">
                <a:solidFill>
                  <a:srgbClr val="00B0F0"/>
                </a:solidFill>
                <a:latin typeface="Broadway" pitchFamily="82" charset="0"/>
              </a:rPr>
              <a:t>New </a:t>
            </a:r>
          </a:p>
          <a:p>
            <a:pPr algn="ctr">
              <a:buFont typeface="Wingdings 2" pitchFamily="18" charset="2"/>
              <a:buNone/>
            </a:pPr>
            <a:r>
              <a:rPr lang="en-US" sz="4800" b="1" smtClean="0">
                <a:solidFill>
                  <a:srgbClr val="00B0F0"/>
                </a:solidFill>
                <a:latin typeface="Broadway" pitchFamily="82" charset="0"/>
              </a:rPr>
              <a:t>Essential Standards</a:t>
            </a:r>
          </a:p>
          <a:p>
            <a:pPr>
              <a:buFont typeface="Wingdings 2" pitchFamily="18" charset="2"/>
              <a:buNone/>
            </a:pPr>
            <a:endParaRPr lang="en-US" smtClean="0"/>
          </a:p>
        </p:txBody>
      </p:sp>
      <p:pic>
        <p:nvPicPr>
          <p:cNvPr id="51203" name="Picture 2" descr="C:\Documents and Settings\ajoyner\Local Settings\Temporary Internet Files\Content.IE5\AFJ3IXU1\MC900237969[1].wmf"/>
          <p:cNvPicPr>
            <a:picLocks noChangeAspect="1" noChangeArrowheads="1"/>
          </p:cNvPicPr>
          <p:nvPr/>
        </p:nvPicPr>
        <p:blipFill>
          <a:blip r:embed="rId3" cstate="print"/>
          <a:srcRect/>
          <a:stretch>
            <a:fillRect/>
          </a:stretch>
        </p:blipFill>
        <p:spPr bwMode="auto">
          <a:xfrm>
            <a:off x="4495800" y="4267200"/>
            <a:ext cx="1531938" cy="1430338"/>
          </a:xfrm>
          <a:prstGeom prst="rect">
            <a:avLst/>
          </a:prstGeom>
          <a:noFill/>
          <a:ln w="9525">
            <a:noFill/>
            <a:miter lim="800000"/>
            <a:headEnd/>
            <a:tailEnd/>
          </a:ln>
        </p:spPr>
      </p:pic>
      <p:pic>
        <p:nvPicPr>
          <p:cNvPr id="5" name="ss slide 42.wav">
            <a:hlinkClick r:id="" action="ppaction://media"/>
          </p:cNvPr>
          <p:cNvPicPr>
            <a:picLocks noRot="1" noChangeAspect="1"/>
          </p:cNvPicPr>
          <p:nvPr>
            <a:wavAudioFile r:embed="rId1" name="ss slide 42.wav"/>
          </p:nvPr>
        </p:nvPicPr>
        <p:blipFill>
          <a:blip r:embed="rId4" cstate="print"/>
          <a:stretch>
            <a:fillRect/>
          </a:stretch>
        </p:blipFill>
        <p:spPr>
          <a:xfrm>
            <a:off x="8382000" y="228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1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bwMode="auto">
          <a:xfrm>
            <a:off x="1371600" y="0"/>
            <a:ext cx="7499350" cy="1143000"/>
          </a:xfrm>
        </p:spPr>
        <p:txBody>
          <a:bodyPr vert="horz" wrap="square" lIns="91440" tIns="45720" rIns="91440" bIns="45720" numCol="1" anchorCtr="0" compatLnSpc="1">
            <a:prstTxWarp prst="textNoShape">
              <a:avLst/>
            </a:prstTxWarp>
          </a:bodyPr>
          <a:lstStyle/>
          <a:p>
            <a:pPr algn="ctr"/>
            <a:r>
              <a:rPr lang="en-US" b="1" smtClean="0">
                <a:solidFill>
                  <a:srgbClr val="0066FF"/>
                </a:solidFill>
                <a:effectLst/>
              </a:rPr>
              <a:t>Vertical Alignment</a:t>
            </a:r>
          </a:p>
        </p:txBody>
      </p:sp>
      <p:sp>
        <p:nvSpPr>
          <p:cNvPr id="52227" name="Content Placeholder 2"/>
          <p:cNvSpPr>
            <a:spLocks noGrp="1"/>
          </p:cNvSpPr>
          <p:nvPr>
            <p:ph idx="1"/>
          </p:nvPr>
        </p:nvSpPr>
        <p:spPr>
          <a:xfrm>
            <a:off x="1066800" y="1143000"/>
            <a:ext cx="7867650" cy="5257800"/>
          </a:xfrm>
        </p:spPr>
        <p:txBody>
          <a:bodyPr/>
          <a:lstStyle/>
          <a:p>
            <a:pPr>
              <a:buFont typeface="Wingdings 2" pitchFamily="18" charset="2"/>
              <a:buNone/>
            </a:pPr>
            <a:r>
              <a:rPr lang="en-US" smtClean="0"/>
              <a:t>In your grade level groups, organize the items in the order you think they occur in the Essential Standards. </a:t>
            </a:r>
          </a:p>
          <a:p>
            <a:pPr>
              <a:buFont typeface="Wingdings 2" pitchFamily="18" charset="2"/>
              <a:buNone/>
            </a:pPr>
            <a:r>
              <a:rPr lang="en-US" smtClean="0"/>
              <a:t>Begin with the kindergarten level and move through 8</a:t>
            </a:r>
            <a:r>
              <a:rPr lang="en-US" baseline="30000" smtClean="0"/>
              <a:t>th</a:t>
            </a:r>
            <a:r>
              <a:rPr lang="en-US" smtClean="0"/>
              <a:t> grade.</a:t>
            </a:r>
          </a:p>
          <a:p>
            <a:pPr>
              <a:buFont typeface="Wingdings 2" pitchFamily="18" charset="2"/>
              <a:buNone/>
            </a:pPr>
            <a:r>
              <a:rPr lang="en-US" smtClean="0"/>
              <a:t>The high school courses may be grouped together and labeled with course names; </a:t>
            </a:r>
            <a:r>
              <a:rPr lang="en-US" b="1" smtClean="0">
                <a:solidFill>
                  <a:srgbClr val="0066FF"/>
                </a:solidFill>
              </a:rPr>
              <a:t>World</a:t>
            </a:r>
            <a:r>
              <a:rPr lang="en-US" smtClean="0"/>
              <a:t>, </a:t>
            </a:r>
            <a:r>
              <a:rPr lang="en-US" b="1" smtClean="0">
                <a:solidFill>
                  <a:srgbClr val="00B050"/>
                </a:solidFill>
              </a:rPr>
              <a:t>Civics and Economics</a:t>
            </a:r>
            <a:r>
              <a:rPr lang="en-US" smtClean="0"/>
              <a:t>, </a:t>
            </a:r>
          </a:p>
          <a:p>
            <a:pPr>
              <a:buFont typeface="Wingdings 2" pitchFamily="18" charset="2"/>
              <a:buNone/>
            </a:pPr>
            <a:r>
              <a:rPr lang="en-US" sz="2800" b="1" smtClean="0">
                <a:solidFill>
                  <a:srgbClr val="FF0000"/>
                </a:solidFill>
              </a:rPr>
              <a:t>   American History I and Founding Principles</a:t>
            </a:r>
            <a:r>
              <a:rPr lang="en-US" smtClean="0"/>
              <a:t> and </a:t>
            </a:r>
            <a:r>
              <a:rPr lang="en-US" b="1" smtClean="0">
                <a:solidFill>
                  <a:srgbClr val="7030A0"/>
                </a:solidFill>
              </a:rPr>
              <a:t>American History II</a:t>
            </a:r>
            <a:r>
              <a:rPr lang="en-US" smtClean="0"/>
              <a:t>.</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C:\Documents and Settings\ajoyner\Local Settings\Temporary Internet Files\Content.IE5\HVCQJ9BG\MC900070860[1].wmf"/>
          <p:cNvPicPr>
            <a:picLocks noGrp="1" noChangeAspect="1" noChangeArrowheads="1"/>
          </p:cNvPicPr>
          <p:nvPr>
            <p:ph idx="1"/>
          </p:nvPr>
        </p:nvPicPr>
        <p:blipFill>
          <a:blip r:embed="rId2" cstate="print"/>
          <a:srcRect/>
          <a:stretch>
            <a:fillRect/>
          </a:stretch>
        </p:blipFill>
        <p:spPr>
          <a:xfrm>
            <a:off x="2209800" y="931863"/>
            <a:ext cx="5105400" cy="5005387"/>
          </a:xfrm>
          <a:noFill/>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Title 1"/>
          <p:cNvSpPr>
            <a:spLocks noGrp="1"/>
          </p:cNvSpPr>
          <p:nvPr>
            <p:ph type="title"/>
          </p:nvPr>
        </p:nvSpPr>
        <p:spPr bwMode="auto">
          <a:xfrm>
            <a:off x="1435100" y="274638"/>
            <a:ext cx="7499350" cy="5516562"/>
          </a:xfrm>
        </p:spPr>
        <p:txBody>
          <a:bodyPr vert="horz" wrap="square" lIns="91440" tIns="45720" rIns="91440" bIns="45720" numCol="1" anchorCtr="0" compatLnSpc="1">
            <a:prstTxWarp prst="textNoShape">
              <a:avLst/>
            </a:prstTxWarp>
          </a:bodyPr>
          <a:lstStyle/>
          <a:p>
            <a:pPr algn="ctr"/>
            <a:r>
              <a:rPr lang="en-US" b="1" smtClean="0">
                <a:solidFill>
                  <a:srgbClr val="0066FF"/>
                </a:solidFill>
                <a:effectLst/>
              </a:rPr>
              <a:t>Let’s </a:t>
            </a:r>
            <a:br>
              <a:rPr lang="en-US" b="1" smtClean="0">
                <a:solidFill>
                  <a:srgbClr val="0066FF"/>
                </a:solidFill>
                <a:effectLst/>
              </a:rPr>
            </a:br>
            <a:r>
              <a:rPr lang="en-US" b="1" smtClean="0">
                <a:solidFill>
                  <a:srgbClr val="0066FF"/>
                </a:solidFill>
                <a:effectLst/>
              </a:rPr>
              <a:t>Look Closer</a:t>
            </a:r>
            <a:br>
              <a:rPr lang="en-US" b="1" smtClean="0">
                <a:solidFill>
                  <a:srgbClr val="0066FF"/>
                </a:solidFill>
                <a:effectLst/>
              </a:rPr>
            </a:br>
            <a:r>
              <a:rPr lang="en-US" b="1" smtClean="0">
                <a:solidFill>
                  <a:srgbClr val="0066FF"/>
                </a:solidFill>
                <a:effectLst/>
              </a:rPr>
              <a:t>at the </a:t>
            </a:r>
            <a:br>
              <a:rPr lang="en-US" b="1" smtClean="0">
                <a:solidFill>
                  <a:srgbClr val="0066FF"/>
                </a:solidFill>
                <a:effectLst/>
              </a:rPr>
            </a:br>
            <a:r>
              <a:rPr lang="en-US" b="1" smtClean="0">
                <a:solidFill>
                  <a:srgbClr val="0066FF"/>
                </a:solidFill>
                <a:effectLst/>
              </a:rPr>
              <a:t>New Essential Standards</a:t>
            </a:r>
            <a:br>
              <a:rPr lang="en-US" b="1" smtClean="0">
                <a:solidFill>
                  <a:srgbClr val="0066FF"/>
                </a:solidFill>
                <a:effectLst/>
              </a:rPr>
            </a:br>
            <a:r>
              <a:rPr lang="en-US" b="1" smtClean="0">
                <a:solidFill>
                  <a:srgbClr val="0066FF"/>
                </a:solidFill>
                <a:effectLst/>
              </a:rPr>
              <a:t/>
            </a:r>
            <a:br>
              <a:rPr lang="en-US" b="1" smtClean="0">
                <a:solidFill>
                  <a:srgbClr val="0066FF"/>
                </a:solidFill>
                <a:effectLst/>
              </a:rPr>
            </a:br>
            <a:r>
              <a:rPr lang="en-US" b="1" smtClean="0">
                <a:solidFill>
                  <a:srgbClr val="0066FF"/>
                </a:solidFill>
                <a:effectLst/>
              </a:rPr>
              <a:t/>
            </a:r>
            <a:br>
              <a:rPr lang="en-US" b="1" smtClean="0">
                <a:solidFill>
                  <a:srgbClr val="0066FF"/>
                </a:solidFill>
                <a:effectLst/>
              </a:rPr>
            </a:br>
            <a:endParaRPr lang="en-US" b="1" smtClean="0">
              <a:solidFill>
                <a:srgbClr val="0066FF"/>
              </a:solidFill>
              <a:effectLst/>
            </a:endParaRPr>
          </a:p>
        </p:txBody>
      </p:sp>
      <p:sp>
        <p:nvSpPr>
          <p:cNvPr id="54274" name="Content Placeholder 2"/>
          <p:cNvSpPr>
            <a:spLocks noGrp="1"/>
          </p:cNvSpPr>
          <p:nvPr>
            <p:ph idx="1"/>
          </p:nvPr>
        </p:nvSpPr>
        <p:spPr/>
        <p:txBody>
          <a:bodyPr/>
          <a:lstStyle/>
          <a:p>
            <a:endParaRPr lang="en-US" smtClean="0"/>
          </a:p>
          <a:p>
            <a:endParaRPr lang="en-US" smtClean="0"/>
          </a:p>
        </p:txBody>
      </p:sp>
      <p:pic>
        <p:nvPicPr>
          <p:cNvPr id="54276" name="Picture 2" descr="C:\Documents and Settings\ajoyner\Local Settings\Temporary Internet Files\Content.IE5\24TNMSK2\MP900448730[1].jpg"/>
          <p:cNvPicPr>
            <a:picLocks noChangeAspect="1" noChangeArrowheads="1"/>
          </p:cNvPicPr>
          <p:nvPr/>
        </p:nvPicPr>
        <p:blipFill>
          <a:blip r:embed="rId2" cstate="print"/>
          <a:srcRect/>
          <a:stretch>
            <a:fillRect/>
          </a:stretch>
        </p:blipFill>
        <p:spPr bwMode="auto">
          <a:xfrm>
            <a:off x="4191000" y="4648200"/>
            <a:ext cx="2133600" cy="158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Content Placeholder 2"/>
          <p:cNvSpPr>
            <a:spLocks noGrp="1"/>
          </p:cNvSpPr>
          <p:nvPr>
            <p:ph idx="1"/>
          </p:nvPr>
        </p:nvSpPr>
        <p:spPr>
          <a:xfrm>
            <a:off x="1435100" y="533400"/>
            <a:ext cx="7499350" cy="5715000"/>
          </a:xfrm>
        </p:spPr>
        <p:txBody>
          <a:bodyPr>
            <a:normAutofit lnSpcReduction="10000"/>
          </a:bodyPr>
          <a:lstStyle/>
          <a:p>
            <a:pPr eaLnBrk="1" hangingPunct="1">
              <a:buFont typeface="Wingdings 2" pitchFamily="18" charset="2"/>
              <a:buNone/>
            </a:pPr>
            <a:r>
              <a:rPr lang="en-US" b="1" smtClean="0">
                <a:latin typeface="Berlin Sans FB" pitchFamily="34" charset="0"/>
              </a:rPr>
              <a:t>Concepts/</a:t>
            </a:r>
          </a:p>
          <a:p>
            <a:pPr eaLnBrk="1" hangingPunct="1">
              <a:buFont typeface="Wingdings 2" pitchFamily="18" charset="2"/>
              <a:buNone/>
            </a:pPr>
            <a:r>
              <a:rPr lang="en-US" b="1" smtClean="0">
                <a:latin typeface="Berlin Sans FB" pitchFamily="34" charset="0"/>
              </a:rPr>
              <a:t>Transferable Generalizations / 				Enduring Understandings</a:t>
            </a:r>
          </a:p>
          <a:p>
            <a:pPr eaLnBrk="1" hangingPunct="1">
              <a:buFont typeface="Wingdings 2" pitchFamily="18" charset="2"/>
              <a:buNone/>
            </a:pPr>
            <a:endParaRPr lang="en-US" b="1" smtClean="0">
              <a:latin typeface="Berlin Sans FB" pitchFamily="34" charset="0"/>
            </a:endParaRPr>
          </a:p>
          <a:p>
            <a:pPr eaLnBrk="1" hangingPunct="1">
              <a:buFont typeface="Wingdings 2" pitchFamily="18" charset="2"/>
              <a:buNone/>
            </a:pPr>
            <a:r>
              <a:rPr lang="en-US" b="1" smtClean="0">
                <a:latin typeface="Berlin Sans FB" pitchFamily="34" charset="0"/>
              </a:rPr>
              <a:t>1. Students will </a:t>
            </a:r>
            <a:r>
              <a:rPr lang="en-US" b="1" i="1" smtClean="0">
                <a:latin typeface="Berlin Sans FB" pitchFamily="34" charset="0"/>
              </a:rPr>
              <a:t>understand that…</a:t>
            </a:r>
          </a:p>
          <a:p>
            <a:pPr eaLnBrk="1" hangingPunct="1">
              <a:buFont typeface="Wingdings 2" pitchFamily="18" charset="2"/>
              <a:buNone/>
            </a:pPr>
            <a:r>
              <a:rPr lang="en-US" b="1" smtClean="0">
                <a:latin typeface="Berlin Sans FB" pitchFamily="34" charset="0"/>
              </a:rPr>
              <a:t>   </a:t>
            </a:r>
            <a:endParaRPr lang="en-US" sz="900" b="1" smtClean="0">
              <a:latin typeface="Berlin Sans FB" pitchFamily="34" charset="0"/>
            </a:endParaRPr>
          </a:p>
          <a:p>
            <a:pPr eaLnBrk="1" hangingPunct="1">
              <a:buFont typeface="Wingdings 2" pitchFamily="18" charset="2"/>
              <a:buNone/>
            </a:pPr>
            <a:r>
              <a:rPr lang="en-US" i="1" smtClean="0">
                <a:latin typeface="Berlin Sans FB" pitchFamily="34" charset="0"/>
              </a:rPr>
              <a:t>Examples: </a:t>
            </a:r>
          </a:p>
          <a:p>
            <a:pPr eaLnBrk="1" hangingPunct="1">
              <a:buFont typeface="Wingdings 2" pitchFamily="18" charset="2"/>
              <a:buNone/>
            </a:pPr>
            <a:endParaRPr lang="en-US" sz="1100" smtClean="0">
              <a:latin typeface="Berlin Sans FB" pitchFamily="34" charset="0"/>
            </a:endParaRPr>
          </a:p>
          <a:p>
            <a:pPr eaLnBrk="1" hangingPunct="1">
              <a:buFont typeface="Wingdings 2" pitchFamily="18" charset="2"/>
              <a:buNone/>
            </a:pPr>
            <a:r>
              <a:rPr lang="en-US" smtClean="0">
                <a:latin typeface="Berlin Sans FB" pitchFamily="34" charset="0"/>
              </a:rPr>
              <a:t>“Systems are interdependent.”</a:t>
            </a:r>
          </a:p>
          <a:p>
            <a:pPr eaLnBrk="1" hangingPunct="1">
              <a:buFont typeface="Wingdings 2" pitchFamily="18" charset="2"/>
              <a:buNone/>
            </a:pPr>
            <a:endParaRPr lang="en-US" smtClean="0">
              <a:latin typeface="Berlin Sans FB" pitchFamily="34" charset="0"/>
            </a:endParaRPr>
          </a:p>
          <a:p>
            <a:pPr eaLnBrk="1" hangingPunct="1">
              <a:buFont typeface="Wingdings 2" pitchFamily="18" charset="2"/>
              <a:buNone/>
            </a:pPr>
            <a:r>
              <a:rPr lang="en-US" smtClean="0">
                <a:latin typeface="Berlin Sans FB" pitchFamily="34" charset="0"/>
              </a:rPr>
              <a:t>“People adapt to changing environments.”</a:t>
            </a:r>
          </a:p>
          <a:p>
            <a:pPr eaLnBrk="1" hangingPunct="1"/>
            <a:endParaRPr lang="en-US" smtClean="0"/>
          </a:p>
        </p:txBody>
      </p:sp>
      <p:pic>
        <p:nvPicPr>
          <p:cNvPr id="4" name="ss slide 46.wav">
            <a:hlinkClick r:id="" action="ppaction://media"/>
          </p:cNvPr>
          <p:cNvPicPr>
            <a:picLocks noRot="1" noChangeAspect="1"/>
          </p:cNvPicPr>
          <p:nvPr>
            <a:wavAudioFile r:embed="rId1" name="ss slide 46.wav"/>
          </p:nvPr>
        </p:nvPicPr>
        <p:blipFill>
          <a:blip r:embed="rId3" cstate="print"/>
          <a:stretch>
            <a:fillRect/>
          </a:stretch>
        </p:blipFill>
        <p:spPr>
          <a:xfrm>
            <a:off x="8534400" y="228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44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Content Placeholder 4"/>
          <p:cNvSpPr>
            <a:spLocks noGrp="1"/>
          </p:cNvSpPr>
          <p:nvPr>
            <p:ph idx="1"/>
          </p:nvPr>
        </p:nvSpPr>
        <p:spPr>
          <a:xfrm>
            <a:off x="1435100" y="381000"/>
            <a:ext cx="7499350" cy="6478588"/>
          </a:xfrm>
        </p:spPr>
        <p:txBody>
          <a:bodyPr>
            <a:spAutoFit/>
          </a:bodyPr>
          <a:lstStyle/>
          <a:p>
            <a:pPr eaLnBrk="1" hangingPunct="1">
              <a:buFont typeface="Wingdings 2" pitchFamily="18" charset="2"/>
              <a:buNone/>
            </a:pPr>
            <a:r>
              <a:rPr lang="en-US" b="1" smtClean="0">
                <a:latin typeface="Berlin Sans FB" pitchFamily="34" charset="0"/>
              </a:rPr>
              <a:t>2. Students will </a:t>
            </a:r>
            <a:r>
              <a:rPr lang="en-US" b="1" i="1" smtClean="0">
                <a:latin typeface="Berlin Sans FB" pitchFamily="34" charset="0"/>
              </a:rPr>
              <a:t>know…</a:t>
            </a:r>
          </a:p>
          <a:p>
            <a:pPr algn="ctr" eaLnBrk="1" hangingPunct="1"/>
            <a:r>
              <a:rPr lang="en-US" b="1" smtClean="0">
                <a:latin typeface="Berlin Sans FB" pitchFamily="34" charset="0"/>
              </a:rPr>
              <a:t>Factual knowledge, memorized knowledge</a:t>
            </a:r>
          </a:p>
          <a:p>
            <a:pPr eaLnBrk="1" hangingPunct="1">
              <a:buFont typeface="Arial" charset="0"/>
              <a:buChar char="•"/>
            </a:pPr>
            <a:r>
              <a:rPr lang="en-US" sz="2800" b="1" smtClean="0">
                <a:latin typeface="Berlin Sans FB" pitchFamily="34" charset="0"/>
              </a:rPr>
              <a:t>Critical factual knowledge for understanding the unit   generalizations.</a:t>
            </a:r>
          </a:p>
          <a:p>
            <a:pPr eaLnBrk="1" hangingPunct="1">
              <a:buFont typeface="Arial" charset="0"/>
              <a:buChar char="•"/>
            </a:pPr>
            <a:endParaRPr lang="en-US" sz="2800" b="1" smtClean="0">
              <a:latin typeface="Berlin Sans FB" pitchFamily="34" charset="0"/>
            </a:endParaRPr>
          </a:p>
          <a:p>
            <a:pPr eaLnBrk="1" hangingPunct="1">
              <a:buFont typeface="Arial" charset="0"/>
              <a:buChar char="•"/>
            </a:pPr>
            <a:r>
              <a:rPr lang="en-US" sz="2800" b="1" smtClean="0">
                <a:latin typeface="Berlin Sans FB" pitchFamily="34" charset="0"/>
              </a:rPr>
              <a:t>Critical factual knowledge for competency with the unit topics.</a:t>
            </a:r>
          </a:p>
          <a:p>
            <a:pPr eaLnBrk="1" hangingPunct="1">
              <a:buFont typeface="Arial" charset="0"/>
              <a:buChar char="•"/>
            </a:pPr>
            <a:endParaRPr lang="en-US" sz="2800" b="1" smtClean="0">
              <a:latin typeface="Berlin Sans FB" pitchFamily="34" charset="0"/>
            </a:endParaRPr>
          </a:p>
          <a:p>
            <a:pPr eaLnBrk="1" hangingPunct="1">
              <a:buFont typeface="Arial" charset="0"/>
              <a:buChar char="•"/>
            </a:pPr>
            <a:r>
              <a:rPr lang="en-US" sz="2800" b="1" smtClean="0">
                <a:latin typeface="Berlin Sans FB" pitchFamily="34" charset="0"/>
              </a:rPr>
              <a:t>Non-transferable—locked in time, place or situation</a:t>
            </a:r>
          </a:p>
          <a:p>
            <a:pPr eaLnBrk="1" hangingPunct="1">
              <a:buFont typeface="Wingdings 2" pitchFamily="18" charset="2"/>
              <a:buNone/>
            </a:pPr>
            <a:endParaRPr lang="en-US" smtClean="0">
              <a:latin typeface="Berlin Sans FB" pitchFamily="34" charset="0"/>
            </a:endParaRPr>
          </a:p>
        </p:txBody>
      </p:sp>
      <p:pic>
        <p:nvPicPr>
          <p:cNvPr id="4" name="ss slide 47.wav">
            <a:hlinkClick r:id="" action="ppaction://media"/>
          </p:cNvPr>
          <p:cNvPicPr>
            <a:picLocks noRot="1" noChangeAspect="1"/>
          </p:cNvPicPr>
          <p:nvPr>
            <a:wavAudioFile r:embed="rId1" name="ss slide 47.wav"/>
          </p:nvPr>
        </p:nvPicPr>
        <p:blipFill>
          <a:blip r:embed="rId3" cstate="print"/>
          <a:stretch>
            <a:fillRect/>
          </a:stretch>
        </p:blipFill>
        <p:spPr>
          <a:xfrm>
            <a:off x="8458200" y="1524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40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5100" y="609600"/>
            <a:ext cx="7499350" cy="5638800"/>
          </a:xfrm>
        </p:spPr>
        <p:txBody>
          <a:bodyPr>
            <a:normAutofit lnSpcReduction="10000"/>
          </a:bodyPr>
          <a:lstStyle/>
          <a:p>
            <a:pPr marL="365760" indent="-283464" eaLnBrk="1" fontAlgn="auto" hangingPunct="1">
              <a:spcAft>
                <a:spcPts val="0"/>
              </a:spcAft>
              <a:buFont typeface="Wingdings 2"/>
              <a:buNone/>
              <a:defRPr/>
            </a:pPr>
            <a:r>
              <a:rPr lang="en-US" i="1" dirty="0" smtClean="0">
                <a:latin typeface="Berlin Sans FB" pitchFamily="34" charset="0"/>
              </a:rPr>
              <a:t>Examples:</a:t>
            </a:r>
          </a:p>
          <a:p>
            <a:pPr marL="365760" indent="-283464" eaLnBrk="1" fontAlgn="auto" hangingPunct="1">
              <a:spcAft>
                <a:spcPts val="0"/>
              </a:spcAft>
              <a:buFont typeface="Wingdings 2"/>
              <a:buNone/>
              <a:defRPr/>
            </a:pPr>
            <a:endParaRPr lang="en-US" dirty="0" smtClean="0">
              <a:latin typeface="Berlin Sans FB" pitchFamily="34" charset="0"/>
            </a:endParaRPr>
          </a:p>
          <a:p>
            <a:pPr marL="365760" indent="-283464" eaLnBrk="1" fontAlgn="auto" hangingPunct="1">
              <a:spcAft>
                <a:spcPts val="0"/>
              </a:spcAft>
              <a:buFont typeface="Arial" pitchFamily="34" charset="0"/>
              <a:buChar char="•"/>
              <a:defRPr/>
            </a:pPr>
            <a:r>
              <a:rPr lang="en-US" dirty="0" smtClean="0">
                <a:latin typeface="Berlin Sans FB" pitchFamily="34" charset="0"/>
              </a:rPr>
              <a:t>  key vocabulary specific to the topic</a:t>
            </a:r>
          </a:p>
          <a:p>
            <a:pPr marL="365760" indent="-283464" eaLnBrk="1" fontAlgn="auto" hangingPunct="1">
              <a:spcAft>
                <a:spcPts val="0"/>
              </a:spcAft>
              <a:buFont typeface="Arial" pitchFamily="34" charset="0"/>
              <a:buChar char="•"/>
              <a:defRPr/>
            </a:pPr>
            <a:endParaRPr lang="en-US" dirty="0" smtClean="0">
              <a:latin typeface="Berlin Sans FB" pitchFamily="34" charset="0"/>
            </a:endParaRPr>
          </a:p>
          <a:p>
            <a:pPr marL="365760" indent="-283464" eaLnBrk="1" fontAlgn="auto" hangingPunct="1">
              <a:spcAft>
                <a:spcPts val="0"/>
              </a:spcAft>
              <a:buFont typeface="Arial" pitchFamily="34" charset="0"/>
              <a:buChar char="•"/>
              <a:defRPr/>
            </a:pPr>
            <a:r>
              <a:rPr lang="en-US" dirty="0" smtClean="0">
                <a:latin typeface="Berlin Sans FB" pitchFamily="34" charset="0"/>
              </a:rPr>
              <a:t>  the causes of the American Revolution</a:t>
            </a:r>
          </a:p>
          <a:p>
            <a:pPr marL="365760" indent="-283464" eaLnBrk="1" fontAlgn="auto" hangingPunct="1">
              <a:spcAft>
                <a:spcPts val="0"/>
              </a:spcAft>
              <a:buFont typeface="Arial" pitchFamily="34" charset="0"/>
              <a:buChar char="•"/>
              <a:defRPr/>
            </a:pPr>
            <a:endParaRPr lang="en-US" dirty="0" smtClean="0">
              <a:latin typeface="Berlin Sans FB" pitchFamily="34" charset="0"/>
            </a:endParaRPr>
          </a:p>
          <a:p>
            <a:pPr marL="365760" indent="-283464" eaLnBrk="1" fontAlgn="auto" hangingPunct="1">
              <a:spcAft>
                <a:spcPts val="0"/>
              </a:spcAft>
              <a:buFont typeface="Arial" pitchFamily="34" charset="0"/>
              <a:buChar char="•"/>
              <a:defRPr/>
            </a:pPr>
            <a:r>
              <a:rPr lang="en-US" dirty="0" smtClean="0">
                <a:latin typeface="Berlin Sans FB" pitchFamily="34" charset="0"/>
              </a:rPr>
              <a:t>  dates and places</a:t>
            </a:r>
          </a:p>
          <a:p>
            <a:pPr marL="365760" indent="-283464" eaLnBrk="1" fontAlgn="auto" hangingPunct="1">
              <a:spcAft>
                <a:spcPts val="0"/>
              </a:spcAft>
              <a:buFont typeface="Wingdings 2"/>
              <a:buNone/>
              <a:defRPr/>
            </a:pPr>
            <a:endParaRPr lang="en-US" dirty="0" smtClean="0">
              <a:latin typeface="Berlin Sans FB" pitchFamily="34" charset="0"/>
            </a:endParaRPr>
          </a:p>
          <a:p>
            <a:pPr marL="365760" indent="-283464" eaLnBrk="1" fontAlgn="auto" hangingPunct="1">
              <a:spcAft>
                <a:spcPts val="0"/>
              </a:spcAft>
              <a:buFont typeface="Arial" pitchFamily="34" charset="0"/>
              <a:buChar char="•"/>
              <a:defRPr/>
            </a:pPr>
            <a:r>
              <a:rPr lang="en-US" dirty="0" smtClean="0">
                <a:latin typeface="Berlin Sans FB" pitchFamily="34" charset="0"/>
              </a:rPr>
              <a:t>  the names and contributions of specific</a:t>
            </a:r>
          </a:p>
          <a:p>
            <a:pPr marL="365760" indent="-283464" eaLnBrk="1" fontAlgn="auto" hangingPunct="1">
              <a:spcAft>
                <a:spcPts val="0"/>
              </a:spcAft>
              <a:buFont typeface="Wingdings 2"/>
              <a:buNone/>
              <a:defRPr/>
            </a:pPr>
            <a:r>
              <a:rPr lang="en-US" dirty="0" smtClean="0">
                <a:latin typeface="Berlin Sans FB" pitchFamily="34" charset="0"/>
              </a:rPr>
              <a:t>     historical figures in our community</a:t>
            </a:r>
          </a:p>
          <a:p>
            <a:pPr marL="365760" indent="-283464" eaLnBrk="1" fontAlgn="auto" hangingPunct="1">
              <a:spcAft>
                <a:spcPts val="0"/>
              </a:spcAft>
              <a:buFont typeface="Wingdings 2"/>
              <a:buChar char=""/>
              <a:defRPr/>
            </a:pP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Content Placeholder 4"/>
          <p:cNvSpPr>
            <a:spLocks noGrp="1"/>
          </p:cNvSpPr>
          <p:nvPr>
            <p:ph idx="1"/>
          </p:nvPr>
        </p:nvSpPr>
        <p:spPr>
          <a:xfrm>
            <a:off x="990600" y="381000"/>
            <a:ext cx="7943850" cy="6616700"/>
          </a:xfrm>
        </p:spPr>
        <p:txBody>
          <a:bodyPr>
            <a:spAutoFit/>
          </a:bodyPr>
          <a:lstStyle/>
          <a:p>
            <a:pPr eaLnBrk="1" hangingPunct="1">
              <a:buFont typeface="Wingdings 2" pitchFamily="18" charset="2"/>
              <a:buNone/>
            </a:pPr>
            <a:r>
              <a:rPr lang="en-US" b="1" smtClean="0">
                <a:latin typeface="Berlin Sans FB" pitchFamily="34" charset="0"/>
              </a:rPr>
              <a:t>3. Students will be </a:t>
            </a:r>
            <a:r>
              <a:rPr lang="en-US" b="1" i="1" smtClean="0">
                <a:latin typeface="Berlin Sans FB" pitchFamily="34" charset="0"/>
              </a:rPr>
              <a:t>able to do…(skills)</a:t>
            </a:r>
          </a:p>
          <a:p>
            <a:pPr eaLnBrk="1" hangingPunct="1">
              <a:buFont typeface="Arial" charset="0"/>
              <a:buChar char="•"/>
            </a:pPr>
            <a:r>
              <a:rPr lang="en-US" smtClean="0">
                <a:latin typeface="Berlin Sans FB" pitchFamily="34" charset="0"/>
              </a:rPr>
              <a:t>Taken (often verbatim) from the State Skill Standards</a:t>
            </a:r>
          </a:p>
          <a:p>
            <a:pPr eaLnBrk="1" hangingPunct="1">
              <a:buFont typeface="Arial" charset="0"/>
              <a:buChar char="•"/>
            </a:pPr>
            <a:endParaRPr lang="en-US" smtClean="0">
              <a:latin typeface="Berlin Sans FB" pitchFamily="34" charset="0"/>
            </a:endParaRPr>
          </a:p>
          <a:p>
            <a:pPr eaLnBrk="1" hangingPunct="1">
              <a:buFont typeface="Arial" charset="0"/>
              <a:buChar char="•"/>
            </a:pPr>
            <a:r>
              <a:rPr lang="en-US" smtClean="0">
                <a:latin typeface="Berlin Sans FB" pitchFamily="34" charset="0"/>
              </a:rPr>
              <a:t>Transfer across applications</a:t>
            </a:r>
          </a:p>
          <a:p>
            <a:pPr eaLnBrk="1" hangingPunct="1">
              <a:buFont typeface="Arial" charset="0"/>
              <a:buChar char="•"/>
            </a:pPr>
            <a:endParaRPr lang="en-US" smtClean="0">
              <a:latin typeface="Berlin Sans FB" pitchFamily="34" charset="0"/>
            </a:endParaRPr>
          </a:p>
          <a:p>
            <a:pPr eaLnBrk="1" hangingPunct="1">
              <a:buFont typeface="Arial" charset="0"/>
              <a:buChar char="•"/>
            </a:pPr>
            <a:r>
              <a:rPr lang="en-US" smtClean="0">
                <a:latin typeface="Berlin Sans FB" pitchFamily="34" charset="0"/>
              </a:rPr>
              <a:t>Not tied to a specific topic (attaching a skill to a specific topic makes it an activity or a performance.) </a:t>
            </a:r>
          </a:p>
          <a:p>
            <a:pPr eaLnBrk="1" hangingPunct="1">
              <a:buFont typeface="Arial" charset="0"/>
              <a:buChar char="•"/>
            </a:pPr>
            <a:endParaRPr lang="en-US" smtClean="0">
              <a:latin typeface="Berlin Sans FB" pitchFamily="34" charset="0"/>
            </a:endParaRPr>
          </a:p>
          <a:p>
            <a:pPr eaLnBrk="1" hangingPunct="1">
              <a:buFont typeface="Arial" charset="0"/>
              <a:buChar char="•"/>
            </a:pPr>
            <a:r>
              <a:rPr lang="en-US" smtClean="0">
                <a:latin typeface="Berlin Sans FB" pitchFamily="34" charset="0"/>
              </a:rPr>
              <a:t>New literacy skills in social studies</a:t>
            </a:r>
          </a:p>
          <a:p>
            <a:pPr eaLnBrk="1" hangingPunct="1">
              <a:buFont typeface="Arial" charset="0"/>
              <a:buChar char="•"/>
            </a:pPr>
            <a:endParaRPr lang="en-US" smtClean="0">
              <a:latin typeface="Berlin Sans FB" pitchFamily="34" charset="0"/>
            </a:endParaRPr>
          </a:p>
        </p:txBody>
      </p:sp>
      <p:pic>
        <p:nvPicPr>
          <p:cNvPr id="4" name="ss slide 49.wav">
            <a:hlinkClick r:id="" action="ppaction://media"/>
          </p:cNvPr>
          <p:cNvPicPr>
            <a:picLocks noRot="1" noChangeAspect="1"/>
          </p:cNvPicPr>
          <p:nvPr>
            <a:wavAudioFile r:embed="rId1" name="ss slide 49.wav"/>
          </p:nvPr>
        </p:nvPicPr>
        <p:blipFill>
          <a:blip r:embed="rId3" cstate="print"/>
          <a:stretch>
            <a:fillRect/>
          </a:stretch>
        </p:blipFill>
        <p:spPr>
          <a:xfrm>
            <a:off x="8610600" y="228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47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90600" y="228600"/>
            <a:ext cx="8153400" cy="6124575"/>
          </a:xfrm>
          <a:prstGeom prst="rect">
            <a:avLst/>
          </a:prstGeom>
        </p:spPr>
        <p:txBody>
          <a:bodyPr>
            <a:spAutoFit/>
          </a:bodyPr>
          <a:lstStyle/>
          <a:p>
            <a:pPr algn="ctr">
              <a:defRPr/>
            </a:pPr>
            <a:r>
              <a:rPr lang="en-US" sz="2800" b="1" dirty="0">
                <a:latin typeface="Berlin Sans FB" pitchFamily="34" charset="0"/>
              </a:rPr>
              <a:t>A State Led Effort to Develop </a:t>
            </a:r>
          </a:p>
          <a:p>
            <a:pPr algn="ctr">
              <a:defRPr/>
            </a:pPr>
            <a:r>
              <a:rPr lang="en-US" sz="2800" b="1" dirty="0">
                <a:latin typeface="Berlin Sans FB" pitchFamily="34" charset="0"/>
              </a:rPr>
              <a:t>Common Standards in Social Studie</a:t>
            </a:r>
            <a:r>
              <a:rPr lang="en-US" sz="2000" b="1" dirty="0">
                <a:latin typeface="Berlin Sans FB" pitchFamily="34" charset="0"/>
              </a:rPr>
              <a:t>s</a:t>
            </a:r>
          </a:p>
          <a:p>
            <a:pPr>
              <a:defRPr/>
            </a:pPr>
            <a:endParaRPr lang="en-US" sz="2000" dirty="0">
              <a:latin typeface="Berlin Sans FB" pitchFamily="34" charset="0"/>
            </a:endParaRPr>
          </a:p>
          <a:p>
            <a:pPr marL="1828800" indent="-1828800">
              <a:defRPr/>
            </a:pPr>
            <a:r>
              <a:rPr lang="en-US" sz="2000" dirty="0">
                <a:latin typeface="Berlin Sans FB" pitchFamily="34" charset="0"/>
              </a:rPr>
              <a:t>January, 2010	NCSS and the Civic Mission of Schools (CMS) convened a meeting  to discuss working together on Common State Standards for Social Studies. </a:t>
            </a:r>
          </a:p>
          <a:p>
            <a:pPr>
              <a:defRPr/>
            </a:pPr>
            <a:endParaRPr lang="en-US" sz="2000" dirty="0">
              <a:latin typeface="Berlin Sans FB" pitchFamily="34" charset="0"/>
            </a:endParaRPr>
          </a:p>
          <a:p>
            <a:pPr marL="1828800" indent="-1828800">
              <a:defRPr/>
            </a:pPr>
            <a:r>
              <a:rPr lang="en-US" sz="2000" dirty="0">
                <a:latin typeface="Berlin Sans FB" pitchFamily="34" charset="0"/>
              </a:rPr>
              <a:t>Summer, 2010	Professional organizations began to confer with Social Studies Assessment Curriculum and Instruction, a collaborative of the Council of Chief State School Officers</a:t>
            </a:r>
          </a:p>
          <a:p>
            <a:pPr>
              <a:defRPr/>
            </a:pPr>
            <a:endParaRPr lang="en-US" sz="2000" dirty="0">
              <a:latin typeface="Berlin Sans FB" pitchFamily="34" charset="0"/>
            </a:endParaRPr>
          </a:p>
          <a:p>
            <a:pPr>
              <a:defRPr/>
            </a:pPr>
            <a:r>
              <a:rPr lang="en-US" sz="2000" dirty="0">
                <a:latin typeface="Berlin Sans FB" pitchFamily="34" charset="0"/>
              </a:rPr>
              <a:t>October, 2010	</a:t>
            </a:r>
            <a:r>
              <a:rPr lang="en-US" sz="2000" i="1" dirty="0">
                <a:latin typeface="Berlin Sans FB" pitchFamily="34" charset="0"/>
              </a:rPr>
              <a:t>Three meetings</a:t>
            </a:r>
          </a:p>
          <a:p>
            <a:pPr>
              <a:defRPr/>
            </a:pPr>
            <a:r>
              <a:rPr lang="en-US" sz="2000" dirty="0">
                <a:latin typeface="Berlin Sans FB" pitchFamily="34" charset="0"/>
              </a:rPr>
              <a:t>    through 	There is now a shared framework focused on ways of </a:t>
            </a:r>
          </a:p>
          <a:p>
            <a:pPr marL="1828800" indent="-1828800">
              <a:defRPr/>
            </a:pPr>
            <a:r>
              <a:rPr lang="en-US" sz="2000" dirty="0">
                <a:latin typeface="Berlin Sans FB" pitchFamily="34" charset="0"/>
              </a:rPr>
              <a:t>   May, 2011 	of thinking about civics, economics, geography, and history. The ultimate goal is to produce a set of fewer, higher, clearer standards that prepare all students for college, career, and citizenship.</a:t>
            </a:r>
          </a:p>
          <a:p>
            <a:pPr>
              <a:defRPr/>
            </a:pPr>
            <a:endParaRPr lang="en-US" dirty="0"/>
          </a:p>
          <a:p>
            <a:pPr>
              <a:defRPr/>
            </a:pPr>
            <a:endParaRPr lang="en-US" dirty="0"/>
          </a:p>
        </p:txBody>
      </p:sp>
      <p:pic>
        <p:nvPicPr>
          <p:cNvPr id="6" name="ss slide 5.wav">
            <a:hlinkClick r:id="" action="ppaction://media"/>
          </p:cNvPr>
          <p:cNvPicPr>
            <a:picLocks noRot="1" noChangeAspect="1"/>
          </p:cNvPicPr>
          <p:nvPr>
            <a:wavAudioFile r:embed="rId1" name="ss slide 5.wav"/>
          </p:nvPr>
        </p:nvPicPr>
        <p:blipFill>
          <a:blip r:embed="rId3" cstate="print"/>
          <a:stretch>
            <a:fillRect/>
          </a:stretch>
        </p:blipFill>
        <p:spPr>
          <a:xfrm>
            <a:off x="8305800" y="3048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22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3000" y="457200"/>
            <a:ext cx="7791450" cy="5791200"/>
          </a:xfrm>
        </p:spPr>
        <p:txBody>
          <a:bodyPr>
            <a:normAutofit lnSpcReduction="10000"/>
          </a:bodyPr>
          <a:lstStyle/>
          <a:p>
            <a:pPr marL="365760" indent="-283464" eaLnBrk="1" fontAlgn="auto" hangingPunct="1">
              <a:spcAft>
                <a:spcPts val="0"/>
              </a:spcAft>
              <a:buFont typeface="Wingdings 2"/>
              <a:buNone/>
              <a:defRPr/>
            </a:pPr>
            <a:r>
              <a:rPr lang="en-US" i="1" dirty="0" smtClean="0">
                <a:latin typeface="Berlin Sans FB" pitchFamily="34" charset="0"/>
              </a:rPr>
              <a:t>Examples: </a:t>
            </a:r>
          </a:p>
          <a:p>
            <a:pPr marL="365760" indent="-283464" eaLnBrk="1" fontAlgn="auto" hangingPunct="1">
              <a:spcAft>
                <a:spcPts val="0"/>
              </a:spcAft>
              <a:buFont typeface="Wingdings 2"/>
              <a:buNone/>
              <a:defRPr/>
            </a:pPr>
            <a:endParaRPr lang="en-US" dirty="0" smtClean="0">
              <a:latin typeface="Berlin Sans FB" pitchFamily="34" charset="0"/>
            </a:endParaRPr>
          </a:p>
          <a:p>
            <a:pPr marL="365760" indent="-283464" eaLnBrk="1" fontAlgn="auto" hangingPunct="1">
              <a:spcAft>
                <a:spcPts val="0"/>
              </a:spcAft>
              <a:buFont typeface="Wingdings 2"/>
              <a:buNone/>
              <a:defRPr/>
            </a:pPr>
            <a:r>
              <a:rPr lang="en-US" dirty="0" smtClean="0">
                <a:latin typeface="Berlin Sans FB" pitchFamily="34" charset="0"/>
              </a:rPr>
              <a:t>Create tables, graphs and charts to display geographic data.</a:t>
            </a:r>
          </a:p>
          <a:p>
            <a:pPr marL="365760" indent="-283464" eaLnBrk="1" fontAlgn="auto" hangingPunct="1">
              <a:spcAft>
                <a:spcPts val="0"/>
              </a:spcAft>
              <a:buFont typeface="Wingdings 2"/>
              <a:buNone/>
              <a:defRPr/>
            </a:pPr>
            <a:endParaRPr lang="en-US" dirty="0" smtClean="0">
              <a:latin typeface="Berlin Sans FB" pitchFamily="34" charset="0"/>
            </a:endParaRPr>
          </a:p>
          <a:p>
            <a:pPr marL="365760" indent="-283464" eaLnBrk="1" fontAlgn="auto" hangingPunct="1">
              <a:spcAft>
                <a:spcPts val="0"/>
              </a:spcAft>
              <a:buFont typeface="Wingdings 2"/>
              <a:buNone/>
              <a:defRPr/>
            </a:pPr>
            <a:r>
              <a:rPr lang="en-US" dirty="0" smtClean="0">
                <a:latin typeface="Berlin Sans FB" pitchFamily="34" charset="0"/>
              </a:rPr>
              <a:t>Analyze primary and secondary source documents to evaluate historical information.</a:t>
            </a:r>
          </a:p>
          <a:p>
            <a:pPr marL="365760" indent="-283464" eaLnBrk="1" fontAlgn="auto" hangingPunct="1">
              <a:spcAft>
                <a:spcPts val="0"/>
              </a:spcAft>
              <a:buFont typeface="Arial" pitchFamily="34" charset="0"/>
              <a:buChar char="•"/>
              <a:defRPr/>
            </a:pPr>
            <a:endParaRPr lang="en-US" dirty="0" smtClean="0">
              <a:latin typeface="Berlin Sans FB" pitchFamily="34" charset="0"/>
            </a:endParaRPr>
          </a:p>
          <a:p>
            <a:pPr marL="365760" indent="-283464" eaLnBrk="1" fontAlgn="auto" hangingPunct="1">
              <a:spcAft>
                <a:spcPts val="0"/>
              </a:spcAft>
              <a:buFont typeface="Wingdings 2"/>
              <a:buNone/>
              <a:defRPr/>
            </a:pPr>
            <a:r>
              <a:rPr lang="en-US" dirty="0" smtClean="0">
                <a:latin typeface="Berlin Sans FB" pitchFamily="34" charset="0"/>
              </a:rPr>
              <a:t>Use context clues in reading to determine meaning. </a:t>
            </a:r>
          </a:p>
          <a:p>
            <a:pPr marL="365760" indent="-283464" eaLnBrk="1" fontAlgn="auto" hangingPunct="1">
              <a:spcAft>
                <a:spcPts val="0"/>
              </a:spcAft>
              <a:buFont typeface="Wingdings 2"/>
              <a:buNone/>
              <a:defRPr/>
            </a:pPr>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Content Placeholder 2"/>
          <p:cNvSpPr>
            <a:spLocks noGrp="1"/>
          </p:cNvSpPr>
          <p:nvPr>
            <p:ph idx="1"/>
          </p:nvPr>
        </p:nvSpPr>
        <p:spPr>
          <a:xfrm>
            <a:off x="1435100" y="685800"/>
            <a:ext cx="7499350" cy="5562600"/>
          </a:xfrm>
        </p:spPr>
        <p:txBody>
          <a:bodyPr/>
          <a:lstStyle/>
          <a:p>
            <a:pPr eaLnBrk="1" hangingPunct="1"/>
            <a:r>
              <a:rPr lang="en-US" smtClean="0"/>
              <a:t>Complete New Essential Standards documents</a:t>
            </a:r>
          </a:p>
          <a:p>
            <a:pPr eaLnBrk="1" hangingPunct="1">
              <a:buFont typeface="Wingdings 2" pitchFamily="18" charset="2"/>
              <a:buNone/>
            </a:pPr>
            <a:r>
              <a:rPr lang="en-US" u="sng" smtClean="0">
                <a:hlinkClick r:id="rId3"/>
              </a:rPr>
              <a:t>http://www.ncpublicschools.org/acre/standards/new-standards/</a:t>
            </a:r>
            <a:endParaRPr lang="en-US" smtClean="0"/>
          </a:p>
          <a:p>
            <a:pPr eaLnBrk="1" hangingPunct="1">
              <a:buFont typeface="Wingdings 2" pitchFamily="18" charset="2"/>
              <a:buNone/>
            </a:pPr>
            <a:r>
              <a:rPr lang="en-US" smtClean="0"/>
              <a:t> </a:t>
            </a:r>
          </a:p>
          <a:p>
            <a:pPr eaLnBrk="1" hangingPunct="1"/>
            <a:r>
              <a:rPr lang="en-US" smtClean="0"/>
              <a:t>Unpacking the Standards documents</a:t>
            </a:r>
          </a:p>
          <a:p>
            <a:pPr eaLnBrk="1" hangingPunct="1">
              <a:buFont typeface="Wingdings 2" pitchFamily="18" charset="2"/>
              <a:buNone/>
            </a:pPr>
            <a:r>
              <a:rPr lang="en-US" u="sng" smtClean="0">
                <a:hlinkClick r:id="rId4"/>
              </a:rPr>
              <a:t>http://www.ncpublicschools.org/acre/standards/support-tools/</a:t>
            </a:r>
            <a:endParaRPr lang="en-US" smtClean="0"/>
          </a:p>
          <a:p>
            <a:pPr eaLnBrk="1" hangingPunct="1">
              <a:buFont typeface="Wingdings 2" pitchFamily="18" charset="2"/>
              <a:buNone/>
            </a:pPr>
            <a:endParaRPr lang="en-US" smtClean="0"/>
          </a:p>
        </p:txBody>
      </p:sp>
      <p:pic>
        <p:nvPicPr>
          <p:cNvPr id="4" name="ss slide 51.wav">
            <a:hlinkClick r:id="" action="ppaction://media"/>
          </p:cNvPr>
          <p:cNvPicPr>
            <a:picLocks noRot="1" noChangeAspect="1"/>
          </p:cNvPicPr>
          <p:nvPr>
            <a:wavAudioFile r:embed="rId1" name="ss slide 51.wav"/>
          </p:nvPr>
        </p:nvPicPr>
        <p:blipFill>
          <a:blip r:embed="rId5" cstate="print"/>
          <a:stretch>
            <a:fillRect/>
          </a:stretch>
        </p:blipFill>
        <p:spPr>
          <a:xfrm>
            <a:off x="8305800" y="3810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83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Content Placeholder 2"/>
          <p:cNvSpPr>
            <a:spLocks noGrp="1"/>
          </p:cNvSpPr>
          <p:nvPr>
            <p:ph idx="1"/>
          </p:nvPr>
        </p:nvSpPr>
        <p:spPr>
          <a:xfrm>
            <a:off x="1143000" y="381000"/>
            <a:ext cx="7791450" cy="5867400"/>
          </a:xfrm>
        </p:spPr>
        <p:txBody>
          <a:bodyPr/>
          <a:lstStyle/>
          <a:p>
            <a:pPr>
              <a:buFont typeface="Wingdings 2" pitchFamily="18" charset="2"/>
              <a:buNone/>
            </a:pPr>
            <a:r>
              <a:rPr lang="en-US" sz="6000" i="1" smtClean="0">
                <a:latin typeface="Berlin Sans FB" pitchFamily="34" charset="0"/>
              </a:rPr>
              <a:t>Looking </a:t>
            </a:r>
          </a:p>
          <a:p>
            <a:pPr>
              <a:buFont typeface="Wingdings 2" pitchFamily="18" charset="2"/>
              <a:buNone/>
            </a:pPr>
            <a:r>
              <a:rPr lang="en-US" sz="6000" i="1" smtClean="0">
                <a:solidFill>
                  <a:srgbClr val="C00000"/>
                </a:solidFill>
                <a:latin typeface="Berlin Sans FB" pitchFamily="34" charset="0"/>
              </a:rPr>
              <a:t>Deeper…</a:t>
            </a:r>
          </a:p>
        </p:txBody>
      </p:sp>
      <p:pic>
        <p:nvPicPr>
          <p:cNvPr id="61443" name="Picture 2" descr="C:\Documents and Settings\ajoyner\Local Settings\Temporary Internet Files\Content.IE5\QC6U3WXC\MP900446559[1].jpg"/>
          <p:cNvPicPr>
            <a:picLocks noChangeAspect="1" noChangeArrowheads="1"/>
          </p:cNvPicPr>
          <p:nvPr/>
        </p:nvPicPr>
        <p:blipFill>
          <a:blip r:embed="rId3" cstate="print"/>
          <a:srcRect/>
          <a:stretch>
            <a:fillRect/>
          </a:stretch>
        </p:blipFill>
        <p:spPr bwMode="auto">
          <a:xfrm>
            <a:off x="5791200" y="1828800"/>
            <a:ext cx="2266950" cy="2935288"/>
          </a:xfrm>
          <a:prstGeom prst="rect">
            <a:avLst/>
          </a:prstGeom>
          <a:noFill/>
          <a:ln w="9525">
            <a:noFill/>
            <a:miter lim="800000"/>
            <a:headEnd/>
            <a:tailEnd/>
          </a:ln>
        </p:spPr>
      </p:pic>
      <p:pic>
        <p:nvPicPr>
          <p:cNvPr id="5" name="ss slide 52.wav">
            <a:hlinkClick r:id="" action="ppaction://media"/>
          </p:cNvPr>
          <p:cNvPicPr>
            <a:picLocks noRot="1" noChangeAspect="1"/>
          </p:cNvPicPr>
          <p:nvPr>
            <a:wavAudioFile r:embed="rId1" name="ss slide 52.wav"/>
          </p:nvPr>
        </p:nvPicPr>
        <p:blipFill>
          <a:blip r:embed="rId4" cstate="print"/>
          <a:stretch>
            <a:fillRect/>
          </a:stretch>
        </p:blipFill>
        <p:spPr>
          <a:xfrm>
            <a:off x="8382000" y="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11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idx="1"/>
          </p:nvPr>
        </p:nvSpPr>
        <p:spPr>
          <a:xfrm>
            <a:off x="990600" y="0"/>
            <a:ext cx="8153400" cy="6858000"/>
          </a:xfrm>
        </p:spPr>
        <p:txBody>
          <a:bodyPr/>
          <a:lstStyle/>
          <a:p>
            <a:pPr>
              <a:buFont typeface="Wingdings 2" pitchFamily="18" charset="2"/>
              <a:buNone/>
              <a:defRPr/>
            </a:pPr>
            <a:r>
              <a:rPr lang="en-US" sz="4000" b="1" dirty="0" smtClean="0">
                <a:latin typeface="Berlin Sans FB" pitchFamily="34" charset="0"/>
              </a:rPr>
              <a:t>       Annotating the Standards </a:t>
            </a:r>
            <a:br>
              <a:rPr lang="en-US" sz="4000" b="1" dirty="0" smtClean="0">
                <a:latin typeface="Berlin Sans FB" pitchFamily="34" charset="0"/>
              </a:rPr>
            </a:br>
            <a:r>
              <a:rPr lang="en-US" sz="4000" b="1" dirty="0" smtClean="0">
                <a:latin typeface="Berlin Sans FB" pitchFamily="34" charset="0"/>
              </a:rPr>
              <a:t>1. Draw a line to separate each  </a:t>
            </a:r>
            <a:r>
              <a:rPr lang="en-US" sz="4000" b="1" dirty="0" smtClean="0">
                <a:solidFill>
                  <a:srgbClr val="FF0000"/>
                </a:solidFill>
                <a:latin typeface="Berlin Sans FB" pitchFamily="34" charset="0"/>
              </a:rPr>
              <a:t>strand </a:t>
            </a:r>
            <a:r>
              <a:rPr lang="en-US" sz="4000" b="1" dirty="0" smtClean="0">
                <a:latin typeface="Berlin Sans FB" pitchFamily="34" charset="0"/>
              </a:rPr>
              <a:t>in your grade level.</a:t>
            </a:r>
            <a:br>
              <a:rPr lang="en-US" sz="4000" b="1" dirty="0" smtClean="0">
                <a:latin typeface="Berlin Sans FB" pitchFamily="34" charset="0"/>
              </a:rPr>
            </a:br>
            <a:r>
              <a:rPr lang="en-US" sz="4000" b="1" dirty="0" smtClean="0">
                <a:latin typeface="Berlin Sans FB" pitchFamily="34" charset="0"/>
              </a:rPr>
              <a:t>                </a:t>
            </a:r>
            <a:br>
              <a:rPr lang="en-US" sz="4000" b="1" dirty="0" smtClean="0">
                <a:latin typeface="Berlin Sans FB" pitchFamily="34" charset="0"/>
              </a:rPr>
            </a:br>
            <a:r>
              <a:rPr lang="en-US" sz="4000" b="1" dirty="0" smtClean="0">
                <a:latin typeface="Berlin Sans FB" pitchFamily="34" charset="0"/>
              </a:rPr>
              <a:t>2. </a:t>
            </a:r>
            <a:r>
              <a:rPr lang="en-US" sz="4000" b="1" u="sng" dirty="0" smtClean="0">
                <a:latin typeface="Berlin Sans FB" pitchFamily="34" charset="0"/>
              </a:rPr>
              <a:t>Underline</a:t>
            </a:r>
            <a:r>
              <a:rPr lang="en-US" sz="4000" b="1" dirty="0" smtClean="0">
                <a:latin typeface="Berlin Sans FB" pitchFamily="34" charset="0"/>
              </a:rPr>
              <a:t> the verb(s) in each objective.</a:t>
            </a:r>
          </a:p>
          <a:p>
            <a:pPr>
              <a:buFont typeface="Wingdings 2" pitchFamily="18" charset="2"/>
              <a:buNone/>
              <a:defRPr/>
            </a:pPr>
            <a:endParaRPr lang="en-US" sz="4000" b="1" dirty="0" smtClean="0">
              <a:latin typeface="Berlin Sans FB" pitchFamily="34" charset="0"/>
            </a:endParaRPr>
          </a:p>
          <a:p>
            <a:pPr marL="974725" indent="-892175">
              <a:buFont typeface="Wingdings 2" pitchFamily="18" charset="2"/>
              <a:buNone/>
              <a:defRPr/>
            </a:pPr>
            <a:r>
              <a:rPr lang="en-US" sz="4000" b="1" dirty="0" smtClean="0">
                <a:latin typeface="Berlin Sans FB" pitchFamily="34" charset="0"/>
              </a:rPr>
              <a:t>  3. Place a star next to the </a:t>
            </a:r>
            <a:br>
              <a:rPr lang="en-US" sz="4000" b="1" dirty="0" smtClean="0">
                <a:latin typeface="Berlin Sans FB" pitchFamily="34" charset="0"/>
              </a:rPr>
            </a:br>
            <a:r>
              <a:rPr lang="en-US" sz="4000" b="1" dirty="0" smtClean="0">
                <a:latin typeface="Berlin Sans FB" pitchFamily="34" charset="0"/>
              </a:rPr>
              <a:t>     </a:t>
            </a:r>
            <a:r>
              <a:rPr lang="en-US" sz="4000" b="1" i="1" dirty="0" smtClean="0">
                <a:solidFill>
                  <a:srgbClr val="0000FF"/>
                </a:solidFill>
                <a:latin typeface="Berlin Sans FB" pitchFamily="34" charset="0"/>
              </a:rPr>
              <a:t>most challenging</a:t>
            </a:r>
            <a:r>
              <a:rPr lang="en-US" sz="4000" b="1" dirty="0" smtClean="0">
                <a:latin typeface="Berlin Sans FB" pitchFamily="34" charset="0"/>
              </a:rPr>
              <a:t> objective in each strand. </a:t>
            </a:r>
            <a:endParaRPr lang="en-US" sz="4000" dirty="0">
              <a:latin typeface="Berlin Sans FB" pitchFamily="34"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bwMode="auto">
          <a:xfrm>
            <a:off x="1435100" y="274638"/>
            <a:ext cx="7499350" cy="3001962"/>
          </a:xfrm>
        </p:spPr>
        <p:txBody>
          <a:bodyPr vert="horz" wrap="square" lIns="91440" tIns="45720" rIns="91440" bIns="45720" numCol="1" anchorCtr="0" compatLnSpc="1">
            <a:prstTxWarp prst="textNoShape">
              <a:avLst/>
            </a:prstTxWarp>
          </a:bodyPr>
          <a:lstStyle/>
          <a:p>
            <a:pPr algn="ctr"/>
            <a:r>
              <a:rPr lang="en-US" sz="5400" smtClean="0">
                <a:solidFill>
                  <a:srgbClr val="00FF00"/>
                </a:solidFill>
                <a:effectLst/>
                <a:latin typeface="Bauhaus 93" pitchFamily="82" charset="0"/>
              </a:rPr>
              <a:t>Discussion </a:t>
            </a:r>
            <a:br>
              <a:rPr lang="en-US" sz="5400" smtClean="0">
                <a:solidFill>
                  <a:srgbClr val="00FF00"/>
                </a:solidFill>
                <a:effectLst/>
                <a:latin typeface="Bauhaus 93" pitchFamily="82" charset="0"/>
              </a:rPr>
            </a:br>
            <a:r>
              <a:rPr lang="en-US" sz="5400" smtClean="0">
                <a:solidFill>
                  <a:srgbClr val="00FFFF"/>
                </a:solidFill>
                <a:effectLst/>
                <a:latin typeface="Bauhaus 93" pitchFamily="82" charset="0"/>
              </a:rPr>
              <a:t>and </a:t>
            </a:r>
            <a:br>
              <a:rPr lang="en-US" sz="5400" smtClean="0">
                <a:solidFill>
                  <a:srgbClr val="00FFFF"/>
                </a:solidFill>
                <a:effectLst/>
                <a:latin typeface="Bauhaus 93" pitchFamily="82" charset="0"/>
              </a:rPr>
            </a:br>
            <a:r>
              <a:rPr lang="en-US" sz="5400" smtClean="0">
                <a:solidFill>
                  <a:srgbClr val="9933FF"/>
                </a:solidFill>
                <a:effectLst/>
                <a:latin typeface="Bauhaus 93" pitchFamily="82" charset="0"/>
              </a:rPr>
              <a:t>Questions</a:t>
            </a:r>
          </a:p>
        </p:txBody>
      </p:sp>
      <p:pic>
        <p:nvPicPr>
          <p:cNvPr id="63491" name="Picture 6" descr="C:\Documents and Settings\ajoyner\Local Settings\Temporary Internet Files\Content.IE5\QC6U3WXC\MC900311788[1].wmf"/>
          <p:cNvPicPr>
            <a:picLocks noChangeAspect="1" noChangeArrowheads="1"/>
          </p:cNvPicPr>
          <p:nvPr/>
        </p:nvPicPr>
        <p:blipFill>
          <a:blip r:embed="rId2" cstate="print"/>
          <a:srcRect/>
          <a:stretch>
            <a:fillRect/>
          </a:stretch>
        </p:blipFill>
        <p:spPr bwMode="auto">
          <a:xfrm flipH="1">
            <a:off x="2133600" y="3352800"/>
            <a:ext cx="1746250" cy="1362075"/>
          </a:xfrm>
          <a:prstGeom prst="rect">
            <a:avLst/>
          </a:prstGeom>
          <a:noFill/>
          <a:ln w="9525">
            <a:noFill/>
            <a:miter lim="800000"/>
            <a:headEnd/>
            <a:tailEnd/>
          </a:ln>
        </p:spPr>
      </p:pic>
      <p:pic>
        <p:nvPicPr>
          <p:cNvPr id="63492" name="Picture 7" descr="C:\Documents and Settings\ajoyner\Local Settings\Temporary Internet Files\Content.IE5\8ENGF7W3\MC900311794[1].wmf"/>
          <p:cNvPicPr>
            <a:picLocks noChangeAspect="1" noChangeArrowheads="1"/>
          </p:cNvPicPr>
          <p:nvPr/>
        </p:nvPicPr>
        <p:blipFill>
          <a:blip r:embed="rId3" cstate="print"/>
          <a:srcRect/>
          <a:stretch>
            <a:fillRect/>
          </a:stretch>
        </p:blipFill>
        <p:spPr bwMode="auto">
          <a:xfrm>
            <a:off x="6629400" y="3200400"/>
            <a:ext cx="1704975" cy="1447800"/>
          </a:xfrm>
          <a:prstGeom prst="rect">
            <a:avLst/>
          </a:prstGeom>
          <a:noFill/>
          <a:ln w="9525">
            <a:noFill/>
            <a:miter lim="800000"/>
            <a:headEnd/>
            <a:tailEnd/>
          </a:ln>
        </p:spPr>
      </p:pic>
      <p:pic>
        <p:nvPicPr>
          <p:cNvPr id="63493" name="Picture 8" descr="C:\Documents and Settings\ajoyner\Local Settings\Temporary Internet Files\Content.IE5\HVCQJ9BG\MC900311820[1].wmf"/>
          <p:cNvPicPr>
            <a:picLocks noChangeAspect="1" noChangeArrowheads="1"/>
          </p:cNvPicPr>
          <p:nvPr/>
        </p:nvPicPr>
        <p:blipFill>
          <a:blip r:embed="rId4" cstate="print"/>
          <a:srcRect/>
          <a:stretch>
            <a:fillRect/>
          </a:stretch>
        </p:blipFill>
        <p:spPr bwMode="auto">
          <a:xfrm>
            <a:off x="4343400" y="4724400"/>
            <a:ext cx="2016125" cy="17668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bwMode="auto">
          <a:xfrm>
            <a:off x="1435100" y="274638"/>
            <a:ext cx="7499350" cy="5973762"/>
          </a:xfrm>
        </p:spPr>
        <p:txBody>
          <a:bodyPr vert="horz" wrap="square" lIns="91440" tIns="45720" rIns="91440" bIns="45720" numCol="1" anchorCtr="0" compatLnSpc="1">
            <a:prstTxWarp prst="textNoShape">
              <a:avLst/>
            </a:prstTxWarp>
            <a:normAutofit fontScale="90000"/>
          </a:bodyPr>
          <a:lstStyle/>
          <a:p>
            <a:pPr algn="ctr">
              <a:defRPr/>
            </a:pPr>
            <a:r>
              <a:rPr lang="en-US" sz="4800" b="1" dirty="0" smtClean="0">
                <a:solidFill>
                  <a:schemeClr val="tx1"/>
                </a:solidFill>
                <a:effectLst/>
              </a:rPr>
              <a:t/>
            </a:r>
            <a:br>
              <a:rPr lang="en-US" sz="4800" b="1" dirty="0" smtClean="0">
                <a:solidFill>
                  <a:schemeClr val="tx1"/>
                </a:solidFill>
                <a:effectLst/>
              </a:rPr>
            </a:br>
            <a:r>
              <a:rPr lang="en-US" sz="4800" b="1" dirty="0" smtClean="0">
                <a:solidFill>
                  <a:schemeClr val="tx1"/>
                </a:solidFill>
                <a:effectLst/>
              </a:rPr>
              <a:t/>
            </a:r>
            <a:br>
              <a:rPr lang="en-US" sz="4800" b="1" dirty="0" smtClean="0">
                <a:solidFill>
                  <a:schemeClr val="tx1"/>
                </a:solidFill>
                <a:effectLst/>
              </a:rPr>
            </a:br>
            <a:r>
              <a:rPr lang="en-US" sz="4800" b="1" dirty="0" smtClean="0">
                <a:solidFill>
                  <a:schemeClr val="tx1"/>
                </a:solidFill>
                <a:effectLst/>
              </a:rPr>
              <a:t/>
            </a:r>
            <a:br>
              <a:rPr lang="en-US" sz="4800" b="1" dirty="0" smtClean="0">
                <a:solidFill>
                  <a:schemeClr val="tx1"/>
                </a:solidFill>
                <a:effectLst/>
              </a:rPr>
            </a:br>
            <a:r>
              <a:rPr lang="en-US" sz="4800" b="1" dirty="0" smtClean="0">
                <a:solidFill>
                  <a:schemeClr val="tx1"/>
                </a:solidFill>
                <a:effectLst/>
              </a:rPr>
              <a:t>Literacy Standards </a:t>
            </a:r>
            <a:br>
              <a:rPr lang="en-US" sz="4800" b="1" dirty="0" smtClean="0">
                <a:solidFill>
                  <a:schemeClr val="tx1"/>
                </a:solidFill>
                <a:effectLst/>
              </a:rPr>
            </a:br>
            <a:r>
              <a:rPr lang="en-US" sz="4800" b="1" dirty="0" smtClean="0">
                <a:solidFill>
                  <a:schemeClr val="tx1"/>
                </a:solidFill>
                <a:effectLst/>
              </a:rPr>
              <a:t>in</a:t>
            </a:r>
            <a:br>
              <a:rPr lang="en-US" sz="4800" b="1" dirty="0" smtClean="0">
                <a:solidFill>
                  <a:schemeClr val="tx1"/>
                </a:solidFill>
                <a:effectLst/>
              </a:rPr>
            </a:br>
            <a:r>
              <a:rPr lang="en-US" sz="4800" b="1" dirty="0" smtClean="0">
                <a:solidFill>
                  <a:schemeClr val="tx1"/>
                </a:solidFill>
                <a:effectLst/>
              </a:rPr>
              <a:t>History/Social Studies, Science and </a:t>
            </a:r>
            <a:br>
              <a:rPr lang="en-US" sz="4800" b="1" dirty="0" smtClean="0">
                <a:solidFill>
                  <a:schemeClr val="tx1"/>
                </a:solidFill>
                <a:effectLst/>
              </a:rPr>
            </a:br>
            <a:r>
              <a:rPr lang="en-US" sz="4800" b="1" dirty="0" smtClean="0">
                <a:solidFill>
                  <a:schemeClr val="tx1"/>
                </a:solidFill>
                <a:effectLst/>
              </a:rPr>
              <a:t>the Technical Arts</a:t>
            </a:r>
            <a:br>
              <a:rPr lang="en-US" sz="4800" b="1" dirty="0" smtClean="0">
                <a:solidFill>
                  <a:schemeClr val="tx1"/>
                </a:solidFill>
                <a:effectLst/>
              </a:rPr>
            </a:br>
            <a:r>
              <a:rPr lang="en-US" sz="4800" b="1" dirty="0" smtClean="0">
                <a:solidFill>
                  <a:schemeClr val="tx1"/>
                </a:solidFill>
                <a:effectLst/>
              </a:rPr>
              <a:t/>
            </a:r>
            <a:br>
              <a:rPr lang="en-US" sz="4800" b="1" dirty="0" smtClean="0">
                <a:solidFill>
                  <a:schemeClr val="tx1"/>
                </a:solidFill>
                <a:effectLst/>
              </a:rPr>
            </a:br>
            <a:r>
              <a:rPr lang="en-US" sz="1400" b="1" dirty="0" smtClean="0">
                <a:solidFill>
                  <a:schemeClr val="tx1"/>
                </a:solidFill>
                <a:effectLst/>
                <a:hlinkClick r:id="rId3"/>
              </a:rPr>
              <a:t>http://www.corestandards.org/assets/CCSSI_ELA%20Standards.pdf</a:t>
            </a:r>
            <a:r>
              <a:rPr lang="en-US" sz="4800" b="1" dirty="0" smtClean="0">
                <a:solidFill>
                  <a:schemeClr val="tx1"/>
                </a:solidFill>
                <a:effectLst/>
              </a:rPr>
              <a:t/>
            </a:r>
            <a:br>
              <a:rPr lang="en-US" sz="4800" b="1" dirty="0" smtClean="0">
                <a:solidFill>
                  <a:schemeClr val="tx1"/>
                </a:solidFill>
                <a:effectLst/>
              </a:rPr>
            </a:br>
            <a:endParaRPr lang="en-US" sz="4800" b="1" dirty="0" smtClean="0">
              <a:solidFill>
                <a:schemeClr val="tx1"/>
              </a:solidFill>
              <a:effectLst/>
            </a:endParaRPr>
          </a:p>
        </p:txBody>
      </p:sp>
      <p:pic>
        <p:nvPicPr>
          <p:cNvPr id="64515" name="Picture 3" descr="C:\Documents and Settings\ajoyner\Local Settings\Temporary Internet Files\Content.IE5\QC6U3WXC\MC900440035[1].png"/>
          <p:cNvPicPr>
            <a:picLocks noChangeAspect="1" noChangeArrowheads="1"/>
          </p:cNvPicPr>
          <p:nvPr/>
        </p:nvPicPr>
        <p:blipFill>
          <a:blip r:embed="rId4" cstate="print"/>
          <a:srcRect/>
          <a:stretch>
            <a:fillRect/>
          </a:stretch>
        </p:blipFill>
        <p:spPr bwMode="auto">
          <a:xfrm rot="-1380000">
            <a:off x="-119063" y="39688"/>
            <a:ext cx="3427413" cy="2425700"/>
          </a:xfrm>
          <a:prstGeom prst="rect">
            <a:avLst/>
          </a:prstGeom>
          <a:noFill/>
          <a:ln w="9525">
            <a:noFill/>
            <a:miter lim="800000"/>
            <a:headEnd/>
            <a:tailEnd/>
          </a:ln>
        </p:spPr>
      </p:pic>
      <p:pic>
        <p:nvPicPr>
          <p:cNvPr id="5" name="ss slide 55.wav">
            <a:hlinkClick r:id="" action="ppaction://media"/>
          </p:cNvPr>
          <p:cNvPicPr>
            <a:picLocks noRot="1" noChangeAspect="1"/>
          </p:cNvPicPr>
          <p:nvPr>
            <a:wavAudioFile r:embed="rId1" name="ss slide 55.wav"/>
          </p:nvPr>
        </p:nvPicPr>
        <p:blipFill>
          <a:blip r:embed="rId5" cstate="print"/>
          <a:stretch>
            <a:fillRect/>
          </a:stretch>
        </p:blipFill>
        <p:spPr>
          <a:xfrm>
            <a:off x="8305800" y="228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76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Content Placeholder 2"/>
          <p:cNvSpPr>
            <a:spLocks noGrp="1"/>
          </p:cNvSpPr>
          <p:nvPr>
            <p:ph idx="1"/>
          </p:nvPr>
        </p:nvSpPr>
        <p:spPr>
          <a:xfrm>
            <a:off x="1435100" y="228600"/>
            <a:ext cx="7499350" cy="6019800"/>
          </a:xfrm>
        </p:spPr>
        <p:txBody>
          <a:bodyPr/>
          <a:lstStyle/>
          <a:p>
            <a:pPr algn="ctr"/>
            <a:r>
              <a:rPr lang="en-US" sz="1800" smtClean="0">
                <a:hlinkClick r:id="rId3"/>
              </a:rPr>
              <a:t>http://www.corestandards.org/assets/Appendix_B.pdf</a:t>
            </a:r>
            <a:endParaRPr lang="en-US" sz="1800" smtClean="0"/>
          </a:p>
          <a:p>
            <a:pPr>
              <a:buFont typeface="Wingdings 2" pitchFamily="18" charset="2"/>
              <a:buNone/>
            </a:pPr>
            <a:endParaRPr lang="en-US" sz="1400" smtClean="0"/>
          </a:p>
          <a:p>
            <a:pPr algn="ctr">
              <a:buFont typeface="Wingdings 2" pitchFamily="18" charset="2"/>
              <a:buNone/>
            </a:pPr>
            <a:endParaRPr lang="en-US" sz="4400" smtClean="0"/>
          </a:p>
          <a:p>
            <a:pPr algn="ctr">
              <a:buFont typeface="Wingdings 2" pitchFamily="18" charset="2"/>
              <a:buNone/>
            </a:pPr>
            <a:r>
              <a:rPr lang="en-US" sz="4400" smtClean="0"/>
              <a:t>Examples </a:t>
            </a:r>
          </a:p>
          <a:p>
            <a:pPr algn="ctr">
              <a:buFont typeface="Wingdings 2" pitchFamily="18" charset="2"/>
              <a:buNone/>
            </a:pPr>
            <a:r>
              <a:rPr lang="en-US" sz="4400" smtClean="0"/>
              <a:t>of </a:t>
            </a:r>
          </a:p>
          <a:p>
            <a:pPr algn="ctr">
              <a:buFont typeface="Wingdings 2" pitchFamily="18" charset="2"/>
              <a:buNone/>
            </a:pPr>
            <a:r>
              <a:rPr lang="en-US" sz="4400" smtClean="0"/>
              <a:t>Information Text </a:t>
            </a:r>
          </a:p>
          <a:p>
            <a:pPr algn="ctr">
              <a:buFont typeface="Wingdings 2" pitchFamily="18" charset="2"/>
              <a:buNone/>
            </a:pPr>
            <a:r>
              <a:rPr lang="en-US" sz="4400" smtClean="0"/>
              <a:t>for</a:t>
            </a:r>
          </a:p>
          <a:p>
            <a:pPr algn="ctr">
              <a:buFont typeface="Wingdings 2" pitchFamily="18" charset="2"/>
              <a:buNone/>
            </a:pPr>
            <a:r>
              <a:rPr lang="en-US" sz="4400" smtClean="0"/>
              <a:t> Grades 6-8</a:t>
            </a:r>
          </a:p>
        </p:txBody>
      </p:sp>
      <p:pic>
        <p:nvPicPr>
          <p:cNvPr id="65539" name="Picture 2" descr="C:\Documents and Settings\ajoyner\Local Settings\Temporary Internet Files\Content.IE5\V8DC4UG0\MC900432645[1].png"/>
          <p:cNvPicPr>
            <a:picLocks noChangeAspect="1" noChangeArrowheads="1"/>
          </p:cNvPicPr>
          <p:nvPr/>
        </p:nvPicPr>
        <p:blipFill>
          <a:blip r:embed="rId4" cstate="print"/>
          <a:srcRect/>
          <a:stretch>
            <a:fillRect/>
          </a:stretch>
        </p:blipFill>
        <p:spPr bwMode="auto">
          <a:xfrm>
            <a:off x="7010400" y="4343400"/>
            <a:ext cx="1714500" cy="1714500"/>
          </a:xfrm>
          <a:prstGeom prst="rect">
            <a:avLst/>
          </a:prstGeom>
          <a:noFill/>
          <a:ln w="9525">
            <a:noFill/>
            <a:miter lim="800000"/>
            <a:headEnd/>
            <a:tailEnd/>
          </a:ln>
        </p:spPr>
      </p:pic>
      <p:pic>
        <p:nvPicPr>
          <p:cNvPr id="5" name="ss slide 56.wav">
            <a:hlinkClick r:id="" action="ppaction://media"/>
          </p:cNvPr>
          <p:cNvPicPr>
            <a:picLocks noRot="1" noChangeAspect="1"/>
          </p:cNvPicPr>
          <p:nvPr>
            <a:wavAudioFile r:embed="rId1" name="ss slide 56.wav"/>
          </p:nvPr>
        </p:nvPicPr>
        <p:blipFill>
          <a:blip r:embed="rId5" cstate="print"/>
          <a:stretch>
            <a:fillRect/>
          </a:stretch>
        </p:blipFill>
        <p:spPr>
          <a:xfrm>
            <a:off x="8305800" y="228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62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Content Placeholder 3"/>
          <p:cNvSpPr>
            <a:spLocks noGrp="1"/>
          </p:cNvSpPr>
          <p:nvPr>
            <p:ph idx="1"/>
          </p:nvPr>
        </p:nvSpPr>
        <p:spPr>
          <a:xfrm>
            <a:off x="1295400" y="2057400"/>
            <a:ext cx="7499350" cy="4191000"/>
          </a:xfrm>
        </p:spPr>
        <p:txBody>
          <a:bodyPr/>
          <a:lstStyle/>
          <a:p>
            <a:pPr algn="ctr">
              <a:spcBef>
                <a:spcPts val="3000"/>
              </a:spcBef>
              <a:buFont typeface="Wingdings 2" pitchFamily="18" charset="2"/>
              <a:buNone/>
            </a:pPr>
            <a:r>
              <a:rPr lang="en-US" sz="8000" smtClean="0">
                <a:latin typeface="Bauhaus 93" pitchFamily="82" charset="0"/>
              </a:rPr>
              <a:t>Comments?</a:t>
            </a:r>
          </a:p>
        </p:txBody>
      </p:sp>
      <p:pic>
        <p:nvPicPr>
          <p:cNvPr id="66563" name="Picture 2" descr="C:\Documents and Settings\ajoyner\Local Settings\Temporary Internet Files\Content.IE5\24TNMSK2\MC900441760[1].png"/>
          <p:cNvPicPr>
            <a:picLocks noChangeAspect="1" noChangeArrowheads="1"/>
          </p:cNvPicPr>
          <p:nvPr/>
        </p:nvPicPr>
        <p:blipFill>
          <a:blip r:embed="rId2" cstate="print"/>
          <a:srcRect/>
          <a:stretch>
            <a:fillRect/>
          </a:stretch>
        </p:blipFill>
        <p:spPr bwMode="auto">
          <a:xfrm>
            <a:off x="5334000" y="0"/>
            <a:ext cx="3810000" cy="2743200"/>
          </a:xfrm>
          <a:prstGeom prst="rect">
            <a:avLst/>
          </a:prstGeom>
          <a:noFill/>
          <a:ln w="9525">
            <a:noFill/>
            <a:miter lim="800000"/>
            <a:headEnd/>
            <a:tailEnd/>
          </a:ln>
        </p:spPr>
      </p:pic>
      <p:pic>
        <p:nvPicPr>
          <p:cNvPr id="66564" name="Picture 3" descr="C:\Documents and Settings\ajoyner\Local Settings\Temporary Internet Files\Content.IE5\HVCQJ9BG\MC900441764[1].png"/>
          <p:cNvPicPr>
            <a:picLocks noChangeAspect="1" noChangeArrowheads="1"/>
          </p:cNvPicPr>
          <p:nvPr/>
        </p:nvPicPr>
        <p:blipFill>
          <a:blip r:embed="rId3" cstate="print"/>
          <a:srcRect/>
          <a:stretch>
            <a:fillRect/>
          </a:stretch>
        </p:blipFill>
        <p:spPr bwMode="auto">
          <a:xfrm>
            <a:off x="1371600" y="3505200"/>
            <a:ext cx="4419600" cy="1981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100" y="274638"/>
            <a:ext cx="7499350" cy="1782762"/>
          </a:xfrm>
        </p:spPr>
        <p:txBody>
          <a:bodyPr/>
          <a:lstStyle/>
          <a:p>
            <a:pPr algn="ctr">
              <a:defRPr/>
            </a:pPr>
            <a:r>
              <a:rPr lang="en-US" sz="3200" dirty="0" smtClean="0">
                <a:latin typeface="Berlin Sans FB" pitchFamily="34" charset="0"/>
              </a:rPr>
              <a:t>Text Complexity</a:t>
            </a:r>
            <a:br>
              <a:rPr lang="en-US" sz="3200" dirty="0" smtClean="0">
                <a:latin typeface="Berlin Sans FB" pitchFamily="34" charset="0"/>
              </a:rPr>
            </a:br>
            <a:r>
              <a:rPr lang="en-US" sz="3200" dirty="0" smtClean="0">
                <a:latin typeface="Berlin Sans FB" pitchFamily="34" charset="0"/>
              </a:rPr>
              <a:t/>
            </a:r>
            <a:br>
              <a:rPr lang="en-US" sz="3200" dirty="0" smtClean="0">
                <a:latin typeface="Berlin Sans FB" pitchFamily="34" charset="0"/>
              </a:rPr>
            </a:br>
            <a:r>
              <a:rPr lang="en-US" sz="3200" dirty="0" smtClean="0">
                <a:latin typeface="Berlin Sans FB" pitchFamily="34" charset="0"/>
              </a:rPr>
              <a:t>Grade       Old Lexile           New CCR Lexile</a:t>
            </a:r>
            <a:endParaRPr lang="en-US" sz="3200" dirty="0"/>
          </a:p>
        </p:txBody>
      </p:sp>
      <p:sp>
        <p:nvSpPr>
          <p:cNvPr id="67587" name="Content Placeholder 2"/>
          <p:cNvSpPr>
            <a:spLocks noGrp="1"/>
          </p:cNvSpPr>
          <p:nvPr>
            <p:ph idx="1"/>
          </p:nvPr>
        </p:nvSpPr>
        <p:spPr>
          <a:xfrm>
            <a:off x="1435100" y="2057400"/>
            <a:ext cx="7499350" cy="4191000"/>
          </a:xfrm>
        </p:spPr>
        <p:txBody>
          <a:bodyPr/>
          <a:lstStyle/>
          <a:p>
            <a:pPr>
              <a:lnSpc>
                <a:spcPct val="150000"/>
              </a:lnSpc>
              <a:buFont typeface="Arial" charset="0"/>
              <a:buNone/>
            </a:pPr>
            <a:r>
              <a:rPr lang="en-US" smtClean="0"/>
              <a:t> </a:t>
            </a:r>
            <a:r>
              <a:rPr lang="en-US" sz="2800" smtClean="0">
                <a:latin typeface="Berlin Sans FB" pitchFamily="34" charset="0"/>
              </a:rPr>
              <a:t>2–3 	              450–725 			  450–790</a:t>
            </a:r>
          </a:p>
          <a:p>
            <a:pPr>
              <a:lnSpc>
                <a:spcPct val="150000"/>
              </a:lnSpc>
              <a:buFont typeface="Arial" charset="0"/>
              <a:buNone/>
            </a:pPr>
            <a:r>
              <a:rPr lang="en-US" sz="2800" smtClean="0">
                <a:latin typeface="Berlin Sans FB" pitchFamily="34" charset="0"/>
              </a:rPr>
              <a:t>  4–5                645–845 			  770–980</a:t>
            </a:r>
          </a:p>
          <a:p>
            <a:pPr>
              <a:lnSpc>
                <a:spcPct val="150000"/>
              </a:lnSpc>
              <a:buFont typeface="Arial" charset="0"/>
              <a:buNone/>
            </a:pPr>
            <a:r>
              <a:rPr lang="en-US" sz="2800" smtClean="0">
                <a:latin typeface="Berlin Sans FB" pitchFamily="34" charset="0"/>
              </a:rPr>
              <a:t>  6–8 	              860–1010 		             955–1155</a:t>
            </a:r>
          </a:p>
          <a:p>
            <a:pPr>
              <a:lnSpc>
                <a:spcPct val="150000"/>
              </a:lnSpc>
              <a:buFont typeface="Arial" charset="0"/>
              <a:buNone/>
            </a:pPr>
            <a:r>
              <a:rPr lang="en-US" sz="2800" smtClean="0">
                <a:latin typeface="Berlin Sans FB" pitchFamily="34" charset="0"/>
              </a:rPr>
              <a:t>  9–10 	     960–1115 		        	1080–1305</a:t>
            </a:r>
          </a:p>
          <a:p>
            <a:pPr>
              <a:lnSpc>
                <a:spcPct val="150000"/>
              </a:lnSpc>
              <a:buFont typeface="Arial" charset="0"/>
              <a:buNone/>
            </a:pPr>
            <a:r>
              <a:rPr lang="en-US" sz="2800" smtClean="0">
                <a:latin typeface="Berlin Sans FB" pitchFamily="34" charset="0"/>
              </a:rPr>
              <a:t>11–CCR 	 1070–1220 	         		1215–1355</a:t>
            </a:r>
            <a:endParaRPr lang="en-US" sz="2800" smtClean="0"/>
          </a:p>
        </p:txBody>
      </p:sp>
      <p:pic>
        <p:nvPicPr>
          <p:cNvPr id="5" name="ss slide 58.wav">
            <a:hlinkClick r:id="" action="ppaction://media"/>
          </p:cNvPr>
          <p:cNvPicPr>
            <a:picLocks noRot="1" noChangeAspect="1"/>
          </p:cNvPicPr>
          <p:nvPr>
            <a:wavAudioFile r:embed="rId1" name="ss slide 58.wav"/>
          </p:nvPr>
        </p:nvPicPr>
        <p:blipFill>
          <a:blip r:embed="rId3" cstate="print"/>
          <a:stretch>
            <a:fillRect/>
          </a:stretch>
        </p:blipFill>
        <p:spPr>
          <a:xfrm>
            <a:off x="8458200" y="228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62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Content Placeholder 2"/>
          <p:cNvSpPr>
            <a:spLocks noGrp="1"/>
          </p:cNvSpPr>
          <p:nvPr>
            <p:ph idx="1"/>
          </p:nvPr>
        </p:nvSpPr>
        <p:spPr>
          <a:xfrm>
            <a:off x="1435100" y="152400"/>
            <a:ext cx="7499350" cy="6477000"/>
          </a:xfrm>
        </p:spPr>
        <p:txBody>
          <a:bodyPr/>
          <a:lstStyle/>
          <a:p>
            <a:pPr algn="ctr">
              <a:buFont typeface="Wingdings 2" pitchFamily="18" charset="2"/>
              <a:buNone/>
            </a:pPr>
            <a:r>
              <a:rPr lang="en-US" b="1" smtClean="0"/>
              <a:t>Lexile Scores</a:t>
            </a:r>
          </a:p>
          <a:p>
            <a:pPr>
              <a:buFont typeface="Wingdings 2" pitchFamily="18" charset="2"/>
              <a:buNone/>
            </a:pPr>
            <a:r>
              <a:rPr lang="en-US" smtClean="0"/>
              <a:t>There are two kinds of Lexile measures: the Lexile reader measure and the Lexile text measure. </a:t>
            </a:r>
          </a:p>
          <a:p>
            <a:pPr>
              <a:buFont typeface="Wingdings 2" pitchFamily="18" charset="2"/>
              <a:buNone/>
            </a:pPr>
            <a:r>
              <a:rPr lang="en-US" smtClean="0"/>
              <a:t>Students receive a Lexile reader measure as a score from a reading test - it describes his or her reading ability. </a:t>
            </a:r>
          </a:p>
          <a:p>
            <a:pPr>
              <a:buFont typeface="Wingdings 2" pitchFamily="18" charset="2"/>
              <a:buNone/>
            </a:pPr>
            <a:r>
              <a:rPr lang="en-US" smtClean="0"/>
              <a:t>Books and other texts receive a Lexile text measure from a software tool called the Lexile Analyzer - it describes the book's reading demand or difficulty.</a:t>
            </a:r>
          </a:p>
          <a:p>
            <a:pPr algn="ctr">
              <a:buFont typeface="Wingdings 2" pitchFamily="18" charset="2"/>
              <a:buNone/>
            </a:pPr>
            <a:r>
              <a:rPr lang="en-US" smtClean="0">
                <a:hlinkClick r:id="rId3"/>
              </a:rPr>
              <a:t>http://www.lexile.com/</a:t>
            </a:r>
            <a:endParaRPr lang="en-US" smtClean="0"/>
          </a:p>
          <a:p>
            <a:pPr algn="ctr">
              <a:buFont typeface="Wingdings 2" pitchFamily="18" charset="2"/>
              <a:buNone/>
            </a:pPr>
            <a:endParaRPr lang="en-US" smtClean="0"/>
          </a:p>
          <a:p>
            <a:pPr>
              <a:buFont typeface="Wingdings 2" pitchFamily="18" charset="2"/>
              <a:buNone/>
            </a:pPr>
            <a:endParaRPr lang="en-US" smtClean="0"/>
          </a:p>
        </p:txBody>
      </p:sp>
      <p:pic>
        <p:nvPicPr>
          <p:cNvPr id="68612" name="Picture 3" descr="C:\Program Files\Microsoft Office\MEDIA\OFFICE12\Bullets\BD21298_.gif"/>
          <p:cNvPicPr>
            <a:picLocks noChangeAspect="1" noChangeArrowheads="1"/>
          </p:cNvPicPr>
          <p:nvPr/>
        </p:nvPicPr>
        <p:blipFill>
          <a:blip r:embed="rId4" cstate="print"/>
          <a:srcRect/>
          <a:stretch>
            <a:fillRect/>
          </a:stretch>
        </p:blipFill>
        <p:spPr bwMode="auto">
          <a:xfrm>
            <a:off x="7315200" y="5715000"/>
            <a:ext cx="838200" cy="838200"/>
          </a:xfrm>
          <a:prstGeom prst="rect">
            <a:avLst/>
          </a:prstGeom>
          <a:noFill/>
          <a:ln w="9525">
            <a:noFill/>
            <a:miter lim="800000"/>
            <a:headEnd/>
            <a:tailEnd/>
          </a:ln>
        </p:spPr>
      </p:pic>
      <p:pic>
        <p:nvPicPr>
          <p:cNvPr id="5" name="ss slide 59.wav">
            <a:hlinkClick r:id="" action="ppaction://media"/>
          </p:cNvPr>
          <p:cNvPicPr>
            <a:picLocks noRot="1" noChangeAspect="1"/>
          </p:cNvPicPr>
          <p:nvPr>
            <a:wavAudioFile r:embed="rId1" name="ss slide 59.wav"/>
          </p:nvPr>
        </p:nvPicPr>
        <p:blipFill>
          <a:blip r:embed="rId5" cstate="print"/>
          <a:stretch>
            <a:fillRect/>
          </a:stretch>
        </p:blipFill>
        <p:spPr>
          <a:xfrm>
            <a:off x="8610600" y="228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11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bwMode="auto">
          <a:xfrm>
            <a:off x="990600" y="228600"/>
            <a:ext cx="7867650" cy="1524000"/>
          </a:xfrm>
        </p:spPr>
        <p:txBody>
          <a:bodyPr vert="horz" wrap="square" lIns="91440" tIns="45720" rIns="91440" bIns="45720" numCol="1" anchorCtr="0" compatLnSpc="1">
            <a:prstTxWarp prst="textNoShape">
              <a:avLst/>
            </a:prstTxWarp>
          </a:bodyPr>
          <a:lstStyle/>
          <a:p>
            <a:pPr algn="ctr"/>
            <a:r>
              <a:rPr lang="en-US" sz="3200" smtClean="0">
                <a:effectLst/>
                <a:latin typeface="Berlin Sans FB Demi" pitchFamily="34" charset="0"/>
              </a:rPr>
              <a:t>Professional Organizations </a:t>
            </a:r>
            <a:r>
              <a:rPr lang="en-US" sz="2000" smtClean="0">
                <a:effectLst/>
                <a:latin typeface="Berlin Sans FB Demi" pitchFamily="34" charset="0"/>
              </a:rPr>
              <a:t/>
            </a:r>
            <a:br>
              <a:rPr lang="en-US" sz="2000" smtClean="0">
                <a:effectLst/>
                <a:latin typeface="Berlin Sans FB Demi" pitchFamily="34" charset="0"/>
              </a:rPr>
            </a:br>
            <a:r>
              <a:rPr lang="en-US" sz="2000" smtClean="0">
                <a:effectLst/>
                <a:latin typeface="Berlin Sans FB Demi" pitchFamily="34" charset="0"/>
              </a:rPr>
              <a:t>Involved in Developing </a:t>
            </a:r>
            <a:br>
              <a:rPr lang="en-US" sz="2000" smtClean="0">
                <a:effectLst/>
                <a:latin typeface="Berlin Sans FB Demi" pitchFamily="34" charset="0"/>
              </a:rPr>
            </a:br>
            <a:r>
              <a:rPr lang="en-US" sz="2000" smtClean="0">
                <a:effectLst/>
                <a:latin typeface="Berlin Sans FB Demi" pitchFamily="34" charset="0"/>
              </a:rPr>
              <a:t>a National Common Core in Social Studies</a:t>
            </a:r>
          </a:p>
        </p:txBody>
      </p:sp>
      <p:sp>
        <p:nvSpPr>
          <p:cNvPr id="14339" name="Content Placeholder 2"/>
          <p:cNvSpPr>
            <a:spLocks noGrp="1"/>
          </p:cNvSpPr>
          <p:nvPr>
            <p:ph idx="1"/>
          </p:nvPr>
        </p:nvSpPr>
        <p:spPr>
          <a:xfrm>
            <a:off x="990600" y="1828800"/>
            <a:ext cx="8153400" cy="4419600"/>
          </a:xfrm>
        </p:spPr>
        <p:txBody>
          <a:bodyPr/>
          <a:lstStyle/>
          <a:p>
            <a:pPr>
              <a:spcBef>
                <a:spcPts val="1200"/>
              </a:spcBef>
              <a:buFont typeface="Wingdings 2" pitchFamily="18" charset="2"/>
              <a:buNone/>
            </a:pPr>
            <a:r>
              <a:rPr lang="en-US" sz="2000" smtClean="0">
                <a:latin typeface="Berlin Sans FB" pitchFamily="34" charset="0"/>
              </a:rPr>
              <a:t>American Association of Geographers	      American Bar Association</a:t>
            </a:r>
          </a:p>
          <a:p>
            <a:pPr>
              <a:spcBef>
                <a:spcPts val="1200"/>
              </a:spcBef>
              <a:buFont typeface="Wingdings 2" pitchFamily="18" charset="2"/>
              <a:buNone/>
            </a:pPr>
            <a:r>
              <a:rPr lang="en-US" sz="2000" smtClean="0">
                <a:latin typeface="Berlin Sans FB" pitchFamily="34" charset="0"/>
              </a:rPr>
              <a:t>American Historical Association		      Center for Civic Education</a:t>
            </a:r>
          </a:p>
          <a:p>
            <a:pPr>
              <a:spcBef>
                <a:spcPts val="1200"/>
              </a:spcBef>
              <a:buFont typeface="Wingdings 2" pitchFamily="18" charset="2"/>
              <a:buNone/>
            </a:pPr>
            <a:r>
              <a:rPr lang="en-US" sz="2000" smtClean="0">
                <a:latin typeface="Berlin Sans FB" pitchFamily="34" charset="0"/>
              </a:rPr>
              <a:t>Civic Mission of Schools Campaign		      National History Day	</a:t>
            </a:r>
          </a:p>
          <a:p>
            <a:pPr>
              <a:spcBef>
                <a:spcPts val="1200"/>
              </a:spcBef>
              <a:buFont typeface="Wingdings 2" pitchFamily="18" charset="2"/>
              <a:buNone/>
            </a:pPr>
            <a:r>
              <a:rPr lang="en-US" sz="2000" smtClean="0">
                <a:latin typeface="Berlin Sans FB" pitchFamily="34" charset="0"/>
              </a:rPr>
              <a:t>Constitutional Rights Foundation/USA	      Street Law, Inc.</a:t>
            </a:r>
          </a:p>
          <a:p>
            <a:pPr>
              <a:spcBef>
                <a:spcPts val="1200"/>
              </a:spcBef>
              <a:buFont typeface="Wingdings 2" pitchFamily="18" charset="2"/>
              <a:buNone/>
            </a:pPr>
            <a:r>
              <a:rPr lang="en-US" sz="2000" smtClean="0">
                <a:latin typeface="Berlin Sans FB" pitchFamily="34" charset="0"/>
              </a:rPr>
              <a:t>Constitutional Rights Foundation/Chicago	      World History Association</a:t>
            </a:r>
          </a:p>
          <a:p>
            <a:pPr>
              <a:spcBef>
                <a:spcPts val="1200"/>
              </a:spcBef>
              <a:buFont typeface="Wingdings 2" pitchFamily="18" charset="2"/>
              <a:buNone/>
            </a:pPr>
            <a:r>
              <a:rPr lang="en-US" sz="2000" smtClean="0">
                <a:latin typeface="Berlin Sans FB" pitchFamily="34" charset="0"/>
              </a:rPr>
              <a:t>Council for Economic Education		      National Geographic Society</a:t>
            </a:r>
          </a:p>
          <a:p>
            <a:pPr algn="ctr">
              <a:spcBef>
                <a:spcPts val="1200"/>
              </a:spcBef>
              <a:buFont typeface="Wingdings 2" pitchFamily="18" charset="2"/>
              <a:buNone/>
            </a:pPr>
            <a:r>
              <a:rPr lang="en-US" sz="2000" smtClean="0">
                <a:latin typeface="Berlin Sans FB" pitchFamily="34" charset="0"/>
              </a:rPr>
              <a:t>		National Council for Geographic Education	</a:t>
            </a:r>
          </a:p>
          <a:p>
            <a:pPr algn="ctr">
              <a:spcBef>
                <a:spcPts val="1200"/>
              </a:spcBef>
              <a:buFont typeface="Wingdings 2" pitchFamily="18" charset="2"/>
              <a:buNone/>
            </a:pPr>
            <a:r>
              <a:rPr lang="en-US" sz="2000" smtClean="0">
                <a:latin typeface="Berlin Sans FB" pitchFamily="34" charset="0"/>
              </a:rPr>
              <a:t>			National Council for the Social Studies		</a:t>
            </a:r>
          </a:p>
          <a:p>
            <a:pPr algn="ctr">
              <a:spcBef>
                <a:spcPts val="1200"/>
              </a:spcBef>
              <a:buFont typeface="Wingdings 2" pitchFamily="18" charset="2"/>
              <a:buNone/>
            </a:pPr>
            <a:r>
              <a:rPr lang="en-US" sz="2000" smtClean="0">
                <a:latin typeface="Berlin Sans FB" pitchFamily="34" charset="0"/>
              </a:rPr>
              <a:t>	National Council for History Education</a:t>
            </a:r>
          </a:p>
          <a:p>
            <a:pPr>
              <a:buFont typeface="Wingdings 2" pitchFamily="18" charset="2"/>
              <a:buNone/>
            </a:pPr>
            <a:endParaRPr lang="en-US" smtClean="0"/>
          </a:p>
        </p:txBody>
      </p:sp>
      <p:pic>
        <p:nvPicPr>
          <p:cNvPr id="5" name="ss slide 6.wav">
            <a:hlinkClick r:id="" action="ppaction://media"/>
          </p:cNvPr>
          <p:cNvPicPr>
            <a:picLocks noRot="1" noChangeAspect="1"/>
          </p:cNvPicPr>
          <p:nvPr>
            <a:wavAudioFile r:embed="rId1" name="ss slide 6.wav"/>
          </p:nvPr>
        </p:nvPicPr>
        <p:blipFill>
          <a:blip r:embed="rId3" cstate="print"/>
          <a:stretch>
            <a:fillRect/>
          </a:stretch>
        </p:blipFill>
        <p:spPr>
          <a:xfrm>
            <a:off x="8458200" y="228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99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dirty="0"/>
          </a:p>
        </p:txBody>
      </p:sp>
      <p:sp>
        <p:nvSpPr>
          <p:cNvPr id="69635" name="Content Placeholder 2"/>
          <p:cNvSpPr>
            <a:spLocks noGrp="1"/>
          </p:cNvSpPr>
          <p:nvPr>
            <p:ph idx="1"/>
          </p:nvPr>
        </p:nvSpPr>
        <p:spPr/>
        <p:txBody>
          <a:bodyPr/>
          <a:lstStyle/>
          <a:p>
            <a:pPr algn="ctr">
              <a:buFont typeface="Wingdings 2" pitchFamily="18" charset="2"/>
              <a:buNone/>
            </a:pPr>
            <a:r>
              <a:rPr lang="en-US" sz="6600" b="1" smtClean="0">
                <a:solidFill>
                  <a:srgbClr val="00B0F0"/>
                </a:solidFill>
              </a:rPr>
              <a:t>3-2-1</a:t>
            </a:r>
          </a:p>
          <a:p>
            <a:pPr>
              <a:buFont typeface="Wingdings 2" pitchFamily="18" charset="2"/>
              <a:buNone/>
            </a:pPr>
            <a:endParaRPr lang="en-US" smtClean="0">
              <a:solidFill>
                <a:srgbClr val="0066FF"/>
              </a:solidFill>
            </a:endParaRPr>
          </a:p>
          <a:p>
            <a:r>
              <a:rPr lang="en-US" smtClean="0"/>
              <a:t>What are three things you learned today?</a:t>
            </a:r>
          </a:p>
          <a:p>
            <a:r>
              <a:rPr lang="en-US" smtClean="0"/>
              <a:t>What two questions do you still have?</a:t>
            </a:r>
          </a:p>
          <a:p>
            <a:r>
              <a:rPr lang="en-US" smtClean="0"/>
              <a:t>What one topic do you need more time to address?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Grp="1" noChangeAspect="1" noChangeArrowheads="1"/>
          </p:cNvPicPr>
          <p:nvPr>
            <p:ph idx="1"/>
          </p:nvPr>
        </p:nvPicPr>
        <p:blipFill>
          <a:blip r:embed="rId3" cstate="print"/>
          <a:srcRect/>
          <a:stretch>
            <a:fillRect/>
          </a:stretch>
        </p:blipFill>
        <p:spPr>
          <a:xfrm>
            <a:off x="-19050" y="0"/>
            <a:ext cx="9163050" cy="6858000"/>
          </a:xfrm>
          <a:noFill/>
        </p:spPr>
      </p:pic>
      <p:pic>
        <p:nvPicPr>
          <p:cNvPr id="4" name="ss slide 7.wav">
            <a:hlinkClick r:id="" action="ppaction://media"/>
          </p:cNvPr>
          <p:cNvPicPr>
            <a:picLocks noRot="1" noChangeAspect="1"/>
          </p:cNvPicPr>
          <p:nvPr>
            <a:wavAudioFile r:embed="rId1" name="ss slide 7.wav"/>
          </p:nvPr>
        </p:nvPicPr>
        <p:blipFill>
          <a:blip r:embed="rId4" cstate="print"/>
          <a:stretch>
            <a:fillRect/>
          </a:stretch>
        </p:blipFill>
        <p:spPr>
          <a:xfrm>
            <a:off x="8382000" y="228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10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1"/>
          <p:cNvSpPr>
            <a:spLocks noGrp="1"/>
          </p:cNvSpPr>
          <p:nvPr>
            <p:ph/>
          </p:nvPr>
        </p:nvSpPr>
        <p:spPr>
          <a:xfrm>
            <a:off x="990600" y="685800"/>
            <a:ext cx="7696200" cy="5410200"/>
          </a:xfrm>
        </p:spPr>
        <p:txBody>
          <a:bodyPr/>
          <a:lstStyle/>
          <a:p>
            <a:pPr>
              <a:buFont typeface="Wingdings 2" pitchFamily="18" charset="2"/>
              <a:buNone/>
            </a:pPr>
            <a:endParaRPr lang="en-US" b="1" smtClean="0">
              <a:latin typeface="Berlin Sans FB" pitchFamily="34" charset="0"/>
            </a:endParaRPr>
          </a:p>
          <a:p>
            <a:pPr algn="ctr">
              <a:buFont typeface="Wingdings 2" pitchFamily="18" charset="2"/>
              <a:buNone/>
            </a:pPr>
            <a:r>
              <a:rPr lang="en-US" sz="6000" b="1" smtClean="0">
                <a:latin typeface="Berlin Sans FB" pitchFamily="34" charset="0"/>
              </a:rPr>
              <a:t>Legislation </a:t>
            </a:r>
          </a:p>
          <a:p>
            <a:pPr algn="ctr">
              <a:buFont typeface="Wingdings 2" pitchFamily="18" charset="2"/>
              <a:buNone/>
            </a:pPr>
            <a:r>
              <a:rPr lang="en-US" sz="6000" b="1" smtClean="0">
                <a:latin typeface="Berlin Sans FB" pitchFamily="34" charset="0"/>
              </a:rPr>
              <a:t>Impacting </a:t>
            </a:r>
          </a:p>
          <a:p>
            <a:pPr algn="ctr">
              <a:buFont typeface="Wingdings 2" pitchFamily="18" charset="2"/>
              <a:buNone/>
            </a:pPr>
            <a:r>
              <a:rPr lang="en-US" sz="6000" b="1" smtClean="0">
                <a:latin typeface="Berlin Sans FB" pitchFamily="34" charset="0"/>
              </a:rPr>
              <a:t>K-12 </a:t>
            </a:r>
          </a:p>
          <a:p>
            <a:pPr algn="ctr">
              <a:buFont typeface="Wingdings 2" pitchFamily="18" charset="2"/>
              <a:buNone/>
            </a:pPr>
            <a:r>
              <a:rPr lang="en-US" sz="6000" b="1" smtClean="0">
                <a:latin typeface="Berlin Sans FB" pitchFamily="34" charset="0"/>
              </a:rPr>
              <a:t>Social Studies</a:t>
            </a:r>
          </a:p>
          <a:p>
            <a:endParaRPr lang="en-US" smtClean="0"/>
          </a:p>
        </p:txBody>
      </p:sp>
      <p:pic>
        <p:nvPicPr>
          <p:cNvPr id="4" name="ss slide 8.wav">
            <a:hlinkClick r:id="" action="ppaction://media"/>
          </p:cNvPr>
          <p:cNvPicPr>
            <a:picLocks noRot="1" noChangeAspect="1"/>
          </p:cNvPicPr>
          <p:nvPr>
            <a:wavAudioFile r:embed="rId1" name="ss slide 8.wav"/>
          </p:nvPr>
        </p:nvPicPr>
        <p:blipFill>
          <a:blip r:embed="rId3" cstate="print"/>
          <a:stretch>
            <a:fillRect/>
          </a:stretch>
        </p:blipFill>
        <p:spPr>
          <a:xfrm>
            <a:off x="8458200" y="3048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03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idx="1"/>
          </p:nvPr>
        </p:nvSpPr>
        <p:spPr>
          <a:xfrm>
            <a:off x="990600" y="0"/>
            <a:ext cx="8153400" cy="6858000"/>
          </a:xfrm>
        </p:spPr>
        <p:txBody>
          <a:bodyPr/>
          <a:lstStyle/>
          <a:p>
            <a:pPr>
              <a:buFont typeface="Wingdings 2" pitchFamily="18" charset="2"/>
              <a:buNone/>
            </a:pPr>
            <a:r>
              <a:rPr lang="en-US" sz="1800" b="1" i="1" smtClean="0">
                <a:latin typeface="Berlin Sans FB" pitchFamily="34" charset="0"/>
              </a:rPr>
              <a:t>Session Law 2009-504: </a:t>
            </a:r>
          </a:p>
          <a:p>
            <a:pPr>
              <a:buFont typeface="Wingdings 2" pitchFamily="18" charset="2"/>
              <a:buNone/>
            </a:pPr>
            <a:r>
              <a:rPr lang="en-US" sz="2400" b="1" smtClean="0">
                <a:latin typeface="Berlin Sans FB" pitchFamily="34" charset="0"/>
              </a:rPr>
              <a:t>An Act Requiring “Credit Education” For All Students</a:t>
            </a:r>
          </a:p>
          <a:p>
            <a:pPr algn="ctr">
              <a:buFont typeface="Wingdings 2" pitchFamily="18" charset="2"/>
              <a:buNone/>
            </a:pPr>
            <a:r>
              <a:rPr lang="en-US" sz="1400" smtClean="0">
                <a:latin typeface="Berlin Sans FB" pitchFamily="34" charset="0"/>
                <a:hlinkClick r:id="rId3"/>
              </a:rPr>
              <a:t>http://www.ncga.state.nc.us/Sessions/2009/Bills/House/PDF/H1474v5.pdf</a:t>
            </a:r>
            <a:endParaRPr lang="en-US" sz="1400" smtClean="0">
              <a:latin typeface="Berlin Sans FB" pitchFamily="34" charset="0"/>
            </a:endParaRPr>
          </a:p>
          <a:p>
            <a:pPr>
              <a:buFont typeface="Wingdings 2" pitchFamily="18" charset="2"/>
              <a:buNone/>
            </a:pPr>
            <a:endParaRPr lang="en-US" sz="2400" smtClean="0">
              <a:latin typeface="Berlin Sans FB" pitchFamily="34" charset="0"/>
            </a:endParaRPr>
          </a:p>
          <a:p>
            <a:pPr>
              <a:buFont typeface="Wingdings 2" pitchFamily="18" charset="2"/>
              <a:buNone/>
            </a:pPr>
            <a:r>
              <a:rPr lang="en-US" sz="2400" smtClean="0">
                <a:latin typeface="Berlin Sans FB" pitchFamily="34" charset="0"/>
              </a:rPr>
              <a:t>Public schools shall provide instruction in </a:t>
            </a:r>
            <a:r>
              <a:rPr lang="en-US" sz="2400" b="1" smtClean="0">
                <a:solidFill>
                  <a:srgbClr val="FF0000"/>
                </a:solidFill>
                <a:latin typeface="Berlin Sans FB" pitchFamily="34" charset="0"/>
              </a:rPr>
              <a:t>personal financial literacy</a:t>
            </a:r>
            <a:r>
              <a:rPr lang="en-US" sz="2400" smtClean="0">
                <a:latin typeface="Berlin Sans FB" pitchFamily="34" charset="0"/>
              </a:rPr>
              <a:t> for all students.  This instruction shall include: </a:t>
            </a:r>
          </a:p>
          <a:p>
            <a:pPr lvl="1">
              <a:buFont typeface="Verdana" pitchFamily="34" charset="0"/>
              <a:buNone/>
            </a:pPr>
            <a:r>
              <a:rPr lang="en-US" sz="1800" smtClean="0">
                <a:latin typeface="Berlin Sans FB" pitchFamily="34" charset="0"/>
              </a:rPr>
              <a:t>• The true cost of credit</a:t>
            </a:r>
          </a:p>
          <a:p>
            <a:pPr lvl="1">
              <a:buFont typeface="Verdana" pitchFamily="34" charset="0"/>
              <a:buNone/>
            </a:pPr>
            <a:r>
              <a:rPr lang="en-US" sz="1800" smtClean="0">
                <a:latin typeface="Berlin Sans FB" pitchFamily="34" charset="0"/>
              </a:rPr>
              <a:t>• Choosing and managing a credit card </a:t>
            </a:r>
          </a:p>
          <a:p>
            <a:pPr lvl="1">
              <a:buFont typeface="Verdana" pitchFamily="34" charset="0"/>
              <a:buNone/>
            </a:pPr>
            <a:r>
              <a:rPr lang="en-US" sz="1800" smtClean="0">
                <a:latin typeface="Berlin Sans FB" pitchFamily="34" charset="0"/>
              </a:rPr>
              <a:t>• Borrowing money for an automobile or other large purchase </a:t>
            </a:r>
          </a:p>
          <a:p>
            <a:pPr lvl="1">
              <a:buFont typeface="Verdana" pitchFamily="34" charset="0"/>
              <a:buNone/>
            </a:pPr>
            <a:r>
              <a:rPr lang="en-US" sz="1800" smtClean="0">
                <a:latin typeface="Berlin Sans FB" pitchFamily="34" charset="0"/>
              </a:rPr>
              <a:t>• Home mortgages </a:t>
            </a:r>
          </a:p>
          <a:p>
            <a:pPr lvl="1">
              <a:buFont typeface="Verdana" pitchFamily="34" charset="0"/>
              <a:buNone/>
            </a:pPr>
            <a:r>
              <a:rPr lang="en-US" sz="1800" smtClean="0">
                <a:latin typeface="Berlin Sans FB" pitchFamily="34" charset="0"/>
              </a:rPr>
              <a:t>• Credit scoring and credit reports </a:t>
            </a:r>
          </a:p>
          <a:p>
            <a:pPr lvl="1">
              <a:buFont typeface="Verdana" pitchFamily="34" charset="0"/>
              <a:buNone/>
            </a:pPr>
            <a:r>
              <a:rPr lang="en-US" sz="1800" smtClean="0">
                <a:latin typeface="Berlin Sans FB" pitchFamily="34" charset="0"/>
              </a:rPr>
              <a:t>• Other relevant financial literacy issues</a:t>
            </a:r>
          </a:p>
          <a:p>
            <a:pPr>
              <a:buFont typeface="Wingdings 2" pitchFamily="18" charset="2"/>
              <a:buNone/>
            </a:pPr>
            <a:endParaRPr lang="en-US" sz="2000" smtClean="0">
              <a:latin typeface="Berlin Sans FB" pitchFamily="34" charset="0"/>
            </a:endParaRPr>
          </a:p>
          <a:p>
            <a:pPr>
              <a:buFont typeface="Wingdings 2" pitchFamily="18" charset="2"/>
              <a:buNone/>
            </a:pPr>
            <a:r>
              <a:rPr lang="en-US" sz="1800" smtClean="0">
                <a:latin typeface="Berlin Sans FB" pitchFamily="34" charset="0"/>
              </a:rPr>
              <a:t>The State Board requires that personal financial literacy be included in the Civics and Economics Course. The new Civics and Economics Essential Standards include standards for Personal Financial Literacy.</a:t>
            </a:r>
          </a:p>
          <a:p>
            <a:pPr>
              <a:buFont typeface="Wingdings 2" pitchFamily="18" charset="2"/>
              <a:buNone/>
            </a:pPr>
            <a:r>
              <a:rPr lang="en-US" sz="1800" smtClean="0">
                <a:latin typeface="Berlin Sans FB" pitchFamily="34" charset="0"/>
              </a:rPr>
              <a:t>NCDPI Personal Financial Literacy site:  </a:t>
            </a:r>
            <a:r>
              <a:rPr lang="en-US" sz="1800" smtClean="0">
                <a:latin typeface="Berlin Sans FB" pitchFamily="34" charset="0"/>
                <a:hlinkClick r:id="rId4"/>
              </a:rPr>
              <a:t>http://www.ncpublicschools.org/pfl/educators/</a:t>
            </a:r>
            <a:endParaRPr lang="en-US" sz="1800" smtClean="0">
              <a:latin typeface="Berlin Sans FB" pitchFamily="34" charset="0"/>
            </a:endParaRPr>
          </a:p>
          <a:p>
            <a:pPr>
              <a:buFont typeface="Wingdings 2" pitchFamily="18" charset="2"/>
              <a:buNone/>
            </a:pPr>
            <a:endParaRPr lang="en-US" sz="1800" smtClean="0">
              <a:latin typeface="Berlin Sans FB" pitchFamily="34" charset="0"/>
            </a:endParaRPr>
          </a:p>
        </p:txBody>
      </p:sp>
      <p:pic>
        <p:nvPicPr>
          <p:cNvPr id="4" name="ss slide 9.wav">
            <a:hlinkClick r:id="" action="ppaction://media"/>
          </p:cNvPr>
          <p:cNvPicPr>
            <a:picLocks noRot="1" noChangeAspect="1"/>
          </p:cNvPicPr>
          <p:nvPr>
            <a:wavAudioFile r:embed="rId1" name="ss slide 9.wav"/>
          </p:nvPr>
        </p:nvPicPr>
        <p:blipFill>
          <a:blip r:embed="rId5" cstate="print"/>
          <a:stretch>
            <a:fillRect/>
          </a:stretch>
        </p:blipFill>
        <p:spPr>
          <a:xfrm>
            <a:off x="8610600" y="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40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14</TotalTime>
  <Words>1336</Words>
  <Application>Microsoft Office PowerPoint</Application>
  <PresentationFormat>On-screen Show (4:3)</PresentationFormat>
  <Paragraphs>396</Paragraphs>
  <Slides>60</Slides>
  <Notes>2</Notes>
  <HiddenSlides>0</HiddenSlides>
  <MMClips>40</MMClips>
  <ScaleCrop>false</ScaleCrop>
  <HeadingPairs>
    <vt:vector size="4" baseType="variant">
      <vt:variant>
        <vt:lpstr>Theme</vt:lpstr>
      </vt:variant>
      <vt:variant>
        <vt:i4>1</vt:i4>
      </vt:variant>
      <vt:variant>
        <vt:lpstr>Slide Titles</vt:lpstr>
      </vt:variant>
      <vt:variant>
        <vt:i4>60</vt:i4>
      </vt:variant>
    </vt:vector>
  </HeadingPairs>
  <TitlesOfParts>
    <vt:vector size="61" baseType="lpstr">
      <vt:lpstr>Solstice</vt:lpstr>
      <vt:lpstr>Slide 1</vt:lpstr>
      <vt:lpstr>Slide 2</vt:lpstr>
      <vt:lpstr>Slide 3</vt:lpstr>
      <vt:lpstr>Slide 4</vt:lpstr>
      <vt:lpstr>Slide 5</vt:lpstr>
      <vt:lpstr>Professional Organizations  Involved in Developing  a National Common Core in Social Studies</vt:lpstr>
      <vt:lpstr>Slide 7</vt:lpstr>
      <vt:lpstr>Slide 8</vt:lpstr>
      <vt:lpstr>Slide 9</vt:lpstr>
      <vt:lpstr>                    Session Law 2009-236 House Bill 1032:  Act Modifying The History And Geography Curricula In The Public Schools                      http://www.ncga.state.nc.us/Sessions/2009/Bills/House/PDF/H1032v6.pdf  The standard course of study shall include the requirement that the public schools provide to all students one yearlong course of instruction on North Carolina history and geography in elementary school and one yearlong course of instruction in middle school on North Carolina history with United States history integrated into this instruction.  </vt:lpstr>
      <vt:lpstr>Slide 11</vt:lpstr>
      <vt:lpstr>Slide 12</vt:lpstr>
      <vt:lpstr>Slide 13</vt:lpstr>
      <vt:lpstr>Slide 14</vt:lpstr>
      <vt:lpstr>Slide 15</vt:lpstr>
      <vt:lpstr>Slide 16</vt:lpstr>
      <vt:lpstr>Slide 17</vt:lpstr>
      <vt:lpstr>Slide 18</vt:lpstr>
      <vt:lpstr>Slide 19</vt:lpstr>
      <vt:lpstr>Slide 20</vt:lpstr>
      <vt:lpstr>Strands</vt:lpstr>
      <vt:lpstr>Slide 22</vt:lpstr>
      <vt:lpstr>Slide 23</vt:lpstr>
      <vt:lpstr>Slide 24</vt:lpstr>
      <vt:lpstr>Slide 25</vt:lpstr>
      <vt:lpstr>Slide 26</vt:lpstr>
      <vt:lpstr>2st  Major Shift- A curriculum that is based  on  concepts and generalizations,  North Carolina  Essential Standards  </vt:lpstr>
      <vt:lpstr>Concepts are</vt:lpstr>
      <vt:lpstr>Slide 29</vt:lpstr>
      <vt:lpstr>Slide 30</vt:lpstr>
      <vt:lpstr>Slide 31</vt:lpstr>
      <vt:lpstr>Slide 32</vt:lpstr>
      <vt:lpstr>Slide 33</vt:lpstr>
      <vt:lpstr>Concept   or   Topic?</vt:lpstr>
      <vt:lpstr>Slide 35</vt:lpstr>
      <vt:lpstr>Slide 36</vt:lpstr>
      <vt:lpstr>3nd Major Change</vt:lpstr>
      <vt:lpstr> Revised Bloom’s Taxonomy </vt:lpstr>
      <vt:lpstr>Revised Bloom’s</vt:lpstr>
      <vt:lpstr>Slide 40</vt:lpstr>
      <vt:lpstr>Slide 41</vt:lpstr>
      <vt:lpstr>Slide 42</vt:lpstr>
      <vt:lpstr>Vertical Alignment</vt:lpstr>
      <vt:lpstr>Slide 44</vt:lpstr>
      <vt:lpstr>Let’s  Look Closer at the  New Essential Standards   </vt:lpstr>
      <vt:lpstr>Slide 46</vt:lpstr>
      <vt:lpstr>Slide 47</vt:lpstr>
      <vt:lpstr>Slide 48</vt:lpstr>
      <vt:lpstr>Slide 49</vt:lpstr>
      <vt:lpstr>Slide 50</vt:lpstr>
      <vt:lpstr>Slide 51</vt:lpstr>
      <vt:lpstr>Slide 52</vt:lpstr>
      <vt:lpstr>Slide 53</vt:lpstr>
      <vt:lpstr>Discussion  and  Questions</vt:lpstr>
      <vt:lpstr>   Literacy Standards  in History/Social Studies, Science and  the Technical Arts  http://www.corestandards.org/assets/CCSSI_ELA%20Standards.pdf </vt:lpstr>
      <vt:lpstr>Slide 56</vt:lpstr>
      <vt:lpstr>Slide 57</vt:lpstr>
      <vt:lpstr>Text Complexity  Grade       Old Lexile           New CCR Lexile</vt:lpstr>
      <vt:lpstr>Slide 59</vt:lpstr>
      <vt:lpstr>Slide 60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dross</dc:creator>
  <cp:lastModifiedBy>D. Ross</cp:lastModifiedBy>
  <cp:revision>2</cp:revision>
  <dcterms:created xsi:type="dcterms:W3CDTF">2012-02-03T21:52:30Z</dcterms:created>
  <dcterms:modified xsi:type="dcterms:W3CDTF">2012-02-04T15:32:16Z</dcterms:modified>
</cp:coreProperties>
</file>